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3"/>
  </p:notesMasterIdLst>
  <p:sldIdLst>
    <p:sldId id="257" r:id="rId2"/>
  </p:sldIdLst>
  <p:sldSz cx="43891200" cy="32918400"/>
  <p:notesSz cx="6858000" cy="9144000"/>
  <p:defaultText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833"/>
    <a:srgbClr val="278C23"/>
    <a:srgbClr val="10673A"/>
    <a:srgbClr val="2D67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autoAdjust="0"/>
    <p:restoredTop sz="94643" autoAdjust="0"/>
  </p:normalViewPr>
  <p:slideViewPr>
    <p:cSldViewPr snapToGrid="0" snapToObjects="1">
      <p:cViewPr varScale="1">
        <p:scale>
          <a:sx n="24" d="100"/>
          <a:sy n="24" d="100"/>
        </p:scale>
        <p:origin x="1554" y="72"/>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74FCB-FC75-6048-8562-4BD1710B60D8}" type="datetimeFigureOut">
              <a:rPr lang="en-US" smtClean="0"/>
              <a:t>7/21/2023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1A5FA-A95C-2F4C-80EF-AD9C3F67A88E}" type="slidenum">
              <a:rPr lang="en-US" smtClean="0"/>
              <a:t>‹#›</a:t>
            </a:fld>
            <a:endParaRPr lang="en-US" dirty="0"/>
          </a:p>
        </p:txBody>
      </p:sp>
    </p:spTree>
    <p:extLst>
      <p:ext uri="{BB962C8B-B14F-4D97-AF65-F5344CB8AC3E}">
        <p14:creationId xmlns:p14="http://schemas.microsoft.com/office/powerpoint/2010/main" val="1167403683"/>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11A5FA-A95C-2F4C-80EF-AD9C3F67A88E}" type="slidenum">
              <a:rPr lang="en-US" smtClean="0"/>
              <a:t>1</a:t>
            </a:fld>
            <a:endParaRPr lang="en-US" dirty="0"/>
          </a:p>
        </p:txBody>
      </p:sp>
    </p:spTree>
    <p:extLst>
      <p:ext uri="{BB962C8B-B14F-4D97-AF65-F5344CB8AC3E}">
        <p14:creationId xmlns:p14="http://schemas.microsoft.com/office/powerpoint/2010/main" val="114310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884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EC76D2-5B3D-404B-8CA9-14CE1FBC3E01}"/>
              </a:ext>
            </a:extLst>
          </p:cNvPr>
          <p:cNvSpPr/>
          <p:nvPr userDrawn="1"/>
        </p:nvSpPr>
        <p:spPr>
          <a:xfrm>
            <a:off x="0" y="0"/>
            <a:ext cx="43891200" cy="2560320"/>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20" dirty="0"/>
          </a:p>
        </p:txBody>
      </p:sp>
      <p:sp>
        <p:nvSpPr>
          <p:cNvPr id="4" name="Rectangle 3">
            <a:extLst>
              <a:ext uri="{FF2B5EF4-FFF2-40B4-BE49-F238E27FC236}">
                <a16:creationId xmlns:a16="http://schemas.microsoft.com/office/drawing/2014/main" id="{564C07DE-CEF4-8445-99CC-B8D80125FAD4}"/>
              </a:ext>
            </a:extLst>
          </p:cNvPr>
          <p:cNvSpPr/>
          <p:nvPr userDrawn="1"/>
        </p:nvSpPr>
        <p:spPr>
          <a:xfrm>
            <a:off x="0" y="2560320"/>
            <a:ext cx="43891200" cy="30358080"/>
          </a:xfrm>
          <a:prstGeom prst="rect">
            <a:avLst/>
          </a:prstGeom>
          <a:gradFill flip="none" rotWithShape="1">
            <a:gsLst>
              <a:gs pos="0">
                <a:srgbClr val="278C23"/>
              </a:gs>
              <a:gs pos="100000">
                <a:srgbClr val="2D673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20" dirty="0"/>
          </a:p>
        </p:txBody>
      </p:sp>
      <p:sp>
        <p:nvSpPr>
          <p:cNvPr id="11" name="Triangle 10">
            <a:extLst>
              <a:ext uri="{FF2B5EF4-FFF2-40B4-BE49-F238E27FC236}">
                <a16:creationId xmlns:a16="http://schemas.microsoft.com/office/drawing/2014/main" id="{8E6829A1-5CCF-C248-912B-1F848F267F24}"/>
              </a:ext>
            </a:extLst>
          </p:cNvPr>
          <p:cNvSpPr/>
          <p:nvPr userDrawn="1"/>
        </p:nvSpPr>
        <p:spPr>
          <a:xfrm rot="10800000">
            <a:off x="2896843" y="2560332"/>
            <a:ext cx="2028720" cy="147044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20"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856" y="666300"/>
            <a:ext cx="11862344" cy="1097118"/>
          </a:xfrm>
          <a:prstGeom prst="rect">
            <a:avLst/>
          </a:prstGeom>
        </p:spPr>
      </p:pic>
      <p:sp>
        <p:nvSpPr>
          <p:cNvPr id="19" name="Rectangle 18">
            <a:extLst>
              <a:ext uri="{FF2B5EF4-FFF2-40B4-BE49-F238E27FC236}">
                <a16:creationId xmlns:a16="http://schemas.microsoft.com/office/drawing/2014/main" id="{D8EC76D2-5B3D-404B-8CA9-14CE1FBC3E01}"/>
              </a:ext>
            </a:extLst>
          </p:cNvPr>
          <p:cNvSpPr/>
          <p:nvPr userDrawn="1"/>
        </p:nvSpPr>
        <p:spPr>
          <a:xfrm>
            <a:off x="0" y="31023116"/>
            <a:ext cx="43891200" cy="1895284"/>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20" dirty="0"/>
          </a:p>
        </p:txBody>
      </p:sp>
      <p:sp>
        <p:nvSpPr>
          <p:cNvPr id="20" name="TextBox 19"/>
          <p:cNvSpPr txBox="1"/>
          <p:nvPr userDrawn="1"/>
        </p:nvSpPr>
        <p:spPr>
          <a:xfrm>
            <a:off x="30653164" y="31226316"/>
            <a:ext cx="12333012" cy="1200329"/>
          </a:xfrm>
          <a:prstGeom prst="rect">
            <a:avLst/>
          </a:prstGeom>
          <a:noFill/>
        </p:spPr>
        <p:txBody>
          <a:bodyPr wrap="square" rtlCol="0">
            <a:spAutoFit/>
          </a:bodyPr>
          <a:lstStyle/>
          <a:p>
            <a:pPr algn="r"/>
            <a:r>
              <a:rPr lang="en-US" sz="7200" spc="60" baseline="0" dirty="0">
                <a:solidFill>
                  <a:schemeClr val="bg1"/>
                </a:solidFill>
                <a:latin typeface="Arial" charset="0"/>
                <a:ea typeface="Arial" charset="0"/>
                <a:cs typeface="Arial" charset="0"/>
              </a:rPr>
              <a:t>uab.edu</a:t>
            </a:r>
          </a:p>
        </p:txBody>
      </p:sp>
      <p:sp>
        <p:nvSpPr>
          <p:cNvPr id="3" name="Rectangle 2"/>
          <p:cNvSpPr/>
          <p:nvPr userDrawn="1"/>
        </p:nvSpPr>
        <p:spPr>
          <a:xfrm>
            <a:off x="786856" y="4323738"/>
            <a:ext cx="10363200" cy="2590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2775376" y="4323738"/>
            <a:ext cx="10363200" cy="2590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1936912" y="4323738"/>
            <a:ext cx="20085840" cy="2590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9918084"/>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4389010" rtl="0" eaLnBrk="1" latinLnBrk="0" hangingPunct="1">
        <a:lnSpc>
          <a:spcPct val="85000"/>
        </a:lnSpc>
        <a:spcBef>
          <a:spcPct val="0"/>
        </a:spcBef>
        <a:buNone/>
        <a:defRPr sz="19200" b="0" i="0" kern="1200" cap="none" spc="-725">
          <a:solidFill>
            <a:schemeClr val="tx1"/>
          </a:solidFill>
          <a:effectLst/>
          <a:latin typeface="+mj-lt"/>
          <a:ea typeface="+mj-ea"/>
          <a:cs typeface="+mj-cs"/>
        </a:defRPr>
      </a:lvl1pPr>
    </p:titleStyle>
    <p:bodyStyle>
      <a:lvl1pPr marL="1097251" indent="-1097251" algn="l" defTabSz="4389010" rtl="0" eaLnBrk="1" latinLnBrk="0" hangingPunct="1">
        <a:lnSpc>
          <a:spcPct val="120000"/>
        </a:lnSpc>
        <a:spcBef>
          <a:spcPts val="4800"/>
        </a:spcBef>
        <a:buClr>
          <a:schemeClr val="accent2"/>
        </a:buClr>
        <a:buSzPct val="120000"/>
        <a:buFont typeface="Wingdings" panose="05000000000000000000" pitchFamily="2" charset="2"/>
        <a:buChar char="§"/>
        <a:defRPr sz="8640" kern="1200">
          <a:solidFill>
            <a:schemeClr val="bg1"/>
          </a:solidFill>
          <a:effectLst/>
          <a:latin typeface="Rockwell" panose="02060603020205020403" pitchFamily="18" charset="77"/>
          <a:ea typeface="+mn-ea"/>
          <a:cs typeface="+mn-cs"/>
        </a:defRPr>
      </a:lvl1pPr>
      <a:lvl2pPr marL="3291758" indent="-1097251" algn="l" defTabSz="4389010" rtl="0" eaLnBrk="1" latinLnBrk="0" hangingPunct="1">
        <a:lnSpc>
          <a:spcPct val="120000"/>
        </a:lnSpc>
        <a:spcBef>
          <a:spcPts val="2400"/>
        </a:spcBef>
        <a:buClr>
          <a:schemeClr val="accent2"/>
        </a:buClr>
        <a:buSzPct val="120000"/>
        <a:buFont typeface="Wingdings" panose="05000000000000000000" pitchFamily="2" charset="2"/>
        <a:buChar char="§"/>
        <a:defRPr sz="7680" kern="1200">
          <a:solidFill>
            <a:schemeClr val="bg1"/>
          </a:solidFill>
          <a:effectLst/>
          <a:latin typeface="Rockwell" panose="02060603020205020403" pitchFamily="18" charset="77"/>
          <a:ea typeface="+mn-ea"/>
          <a:cs typeface="+mn-cs"/>
        </a:defRPr>
      </a:lvl2pPr>
      <a:lvl3pPr marL="5486261" indent="-1097251" algn="l" defTabSz="4389010" rtl="0" eaLnBrk="1" latinLnBrk="0" hangingPunct="1">
        <a:lnSpc>
          <a:spcPct val="120000"/>
        </a:lnSpc>
        <a:spcBef>
          <a:spcPts val="2400"/>
        </a:spcBef>
        <a:buClr>
          <a:schemeClr val="accent2"/>
        </a:buClr>
        <a:buSzPct val="120000"/>
        <a:buFont typeface="Wingdings" panose="05000000000000000000" pitchFamily="2" charset="2"/>
        <a:buChar char="§"/>
        <a:defRPr sz="6720" kern="1200">
          <a:solidFill>
            <a:schemeClr val="bg1"/>
          </a:solidFill>
          <a:effectLst/>
          <a:latin typeface="Rockwell" panose="02060603020205020403" pitchFamily="18" charset="77"/>
          <a:ea typeface="+mn-ea"/>
          <a:cs typeface="+mn-cs"/>
        </a:defRPr>
      </a:lvl3pPr>
      <a:lvl4pPr marL="7680768" indent="-1097251" algn="l" defTabSz="4389010" rtl="0" eaLnBrk="1" latinLnBrk="0" hangingPunct="1">
        <a:lnSpc>
          <a:spcPct val="120000"/>
        </a:lnSpc>
        <a:spcBef>
          <a:spcPts val="2400"/>
        </a:spcBef>
        <a:buClr>
          <a:schemeClr val="accent2"/>
        </a:buClr>
        <a:buSzPct val="120000"/>
        <a:buFont typeface="Wingdings" panose="05000000000000000000" pitchFamily="2" charset="2"/>
        <a:buChar char="§"/>
        <a:defRPr sz="5760" kern="1200">
          <a:solidFill>
            <a:schemeClr val="bg1"/>
          </a:solidFill>
          <a:effectLst/>
          <a:latin typeface="Rockwell" panose="02060603020205020403" pitchFamily="18" charset="77"/>
          <a:ea typeface="+mn-ea"/>
          <a:cs typeface="+mn-cs"/>
        </a:defRPr>
      </a:lvl4pPr>
      <a:lvl5pPr marL="9875275" indent="-1097251" algn="l" defTabSz="4389010" rtl="0" eaLnBrk="1" latinLnBrk="0" hangingPunct="1">
        <a:lnSpc>
          <a:spcPct val="120000"/>
        </a:lnSpc>
        <a:spcBef>
          <a:spcPts val="2400"/>
        </a:spcBef>
        <a:buClr>
          <a:schemeClr val="accent2"/>
        </a:buClr>
        <a:buSzPct val="120000"/>
        <a:buFont typeface="Wingdings" panose="05000000000000000000" pitchFamily="2" charset="2"/>
        <a:buChar char="§"/>
        <a:defRPr sz="5760" kern="1200">
          <a:solidFill>
            <a:schemeClr val="bg1"/>
          </a:solidFill>
          <a:effectLst/>
          <a:latin typeface="Rockwell" panose="02060603020205020403" pitchFamily="18" charset="77"/>
          <a:ea typeface="+mn-ea"/>
          <a:cs typeface="+mn-cs"/>
        </a:defRPr>
      </a:lvl5pPr>
      <a:lvl6pPr marL="12069778" indent="-1097251" algn="l" defTabSz="4389010" rtl="0" eaLnBrk="1" latinLnBrk="0" hangingPunct="1">
        <a:lnSpc>
          <a:spcPct val="120000"/>
        </a:lnSpc>
        <a:spcBef>
          <a:spcPts val="2400"/>
        </a:spcBef>
        <a:buClr>
          <a:schemeClr val="accent2"/>
        </a:buClr>
        <a:buSzPct val="120000"/>
        <a:buFont typeface="Wingdings" panose="05000000000000000000" pitchFamily="2" charset="2"/>
        <a:buChar char="§"/>
        <a:defRPr sz="5760" kern="1200">
          <a:solidFill>
            <a:schemeClr val="bg1"/>
          </a:solidFill>
          <a:effectLst/>
          <a:latin typeface="Rockwell" panose="02060603020205020403" pitchFamily="18" charset="77"/>
          <a:ea typeface="+mn-ea"/>
          <a:cs typeface="+mn-cs"/>
        </a:defRPr>
      </a:lvl6pPr>
      <a:lvl7pPr marL="14264285" indent="-1097251" algn="l" defTabSz="4389010" rtl="0" eaLnBrk="1" latinLnBrk="0" hangingPunct="1">
        <a:lnSpc>
          <a:spcPct val="120000"/>
        </a:lnSpc>
        <a:spcBef>
          <a:spcPts val="2400"/>
        </a:spcBef>
        <a:buClr>
          <a:schemeClr val="accent2"/>
        </a:buClr>
        <a:buSzPct val="120000"/>
        <a:buFont typeface="Wingdings" panose="05000000000000000000" pitchFamily="2" charset="2"/>
        <a:buChar char="§"/>
        <a:defRPr sz="5760" kern="1200">
          <a:solidFill>
            <a:schemeClr val="bg1"/>
          </a:solidFill>
          <a:effectLst/>
          <a:latin typeface="Rockwell" panose="02060603020205020403" pitchFamily="18" charset="77"/>
          <a:ea typeface="+mn-ea"/>
          <a:cs typeface="+mn-cs"/>
        </a:defRPr>
      </a:lvl7pPr>
      <a:lvl8pPr marL="16458787" indent="-1097251" algn="l" defTabSz="4389010" rtl="0" eaLnBrk="1" latinLnBrk="0" hangingPunct="1">
        <a:lnSpc>
          <a:spcPct val="120000"/>
        </a:lnSpc>
        <a:spcBef>
          <a:spcPts val="2400"/>
        </a:spcBef>
        <a:buClr>
          <a:schemeClr val="accent2"/>
        </a:buClr>
        <a:buSzPct val="120000"/>
        <a:buFont typeface="Wingdings" panose="05000000000000000000" pitchFamily="2" charset="2"/>
        <a:buChar char="§"/>
        <a:defRPr sz="5760" kern="1200">
          <a:solidFill>
            <a:schemeClr val="bg1"/>
          </a:solidFill>
          <a:effectLst/>
          <a:latin typeface="Rockwell" panose="02060603020205020403" pitchFamily="18" charset="77"/>
          <a:ea typeface="+mn-ea"/>
          <a:cs typeface="+mn-cs"/>
        </a:defRPr>
      </a:lvl8pPr>
      <a:lvl9pPr marL="18653294" indent="-1097251" algn="l" defTabSz="4389010" rtl="0" eaLnBrk="1" latinLnBrk="0" hangingPunct="1">
        <a:lnSpc>
          <a:spcPct val="120000"/>
        </a:lnSpc>
        <a:spcBef>
          <a:spcPts val="2400"/>
        </a:spcBef>
        <a:buClr>
          <a:schemeClr val="accent2"/>
        </a:buClr>
        <a:buSzPct val="120000"/>
        <a:buFont typeface="Wingdings" panose="05000000000000000000" pitchFamily="2" charset="2"/>
        <a:buChar char="§"/>
        <a:defRPr sz="5760" kern="1200">
          <a:solidFill>
            <a:schemeClr val="bg1"/>
          </a:solidFill>
          <a:effectLst/>
          <a:latin typeface="Rockwell" panose="02060603020205020403" pitchFamily="18" charset="77"/>
          <a:ea typeface="+mn-ea"/>
          <a:cs typeface="+mn-cs"/>
        </a:defRPr>
      </a:lvl9pPr>
    </p:bodyStyle>
    <p:otherStyle>
      <a:defPPr>
        <a:defRPr lang="en-US"/>
      </a:defPPr>
      <a:lvl1pPr marL="0" algn="l" defTabSz="4389010" rtl="0" eaLnBrk="1" latinLnBrk="0" hangingPunct="1">
        <a:defRPr sz="8640" kern="1200">
          <a:solidFill>
            <a:schemeClr val="tx1"/>
          </a:solidFill>
          <a:latin typeface="+mn-lt"/>
          <a:ea typeface="+mn-ea"/>
          <a:cs typeface="+mn-cs"/>
        </a:defRPr>
      </a:lvl1pPr>
      <a:lvl2pPr marL="2194507" algn="l" defTabSz="4389010" rtl="0" eaLnBrk="1" latinLnBrk="0" hangingPunct="1">
        <a:defRPr sz="8640" kern="1200">
          <a:solidFill>
            <a:schemeClr val="tx1"/>
          </a:solidFill>
          <a:latin typeface="+mn-lt"/>
          <a:ea typeface="+mn-ea"/>
          <a:cs typeface="+mn-cs"/>
        </a:defRPr>
      </a:lvl2pPr>
      <a:lvl3pPr marL="4389010" algn="l" defTabSz="4389010" rtl="0" eaLnBrk="1" latinLnBrk="0" hangingPunct="1">
        <a:defRPr sz="8640" kern="1200">
          <a:solidFill>
            <a:schemeClr val="tx1"/>
          </a:solidFill>
          <a:latin typeface="+mn-lt"/>
          <a:ea typeface="+mn-ea"/>
          <a:cs typeface="+mn-cs"/>
        </a:defRPr>
      </a:lvl3pPr>
      <a:lvl4pPr marL="6583517" algn="l" defTabSz="4389010" rtl="0" eaLnBrk="1" latinLnBrk="0" hangingPunct="1">
        <a:defRPr sz="8640" kern="1200">
          <a:solidFill>
            <a:schemeClr val="tx1"/>
          </a:solidFill>
          <a:latin typeface="+mn-lt"/>
          <a:ea typeface="+mn-ea"/>
          <a:cs typeface="+mn-cs"/>
        </a:defRPr>
      </a:lvl4pPr>
      <a:lvl5pPr marL="8778019" algn="l" defTabSz="4389010" rtl="0" eaLnBrk="1" latinLnBrk="0" hangingPunct="1">
        <a:defRPr sz="8640" kern="1200">
          <a:solidFill>
            <a:schemeClr val="tx1"/>
          </a:solidFill>
          <a:latin typeface="+mn-lt"/>
          <a:ea typeface="+mn-ea"/>
          <a:cs typeface="+mn-cs"/>
        </a:defRPr>
      </a:lvl5pPr>
      <a:lvl6pPr marL="10972526" algn="l" defTabSz="4389010" rtl="0" eaLnBrk="1" latinLnBrk="0" hangingPunct="1">
        <a:defRPr sz="8640" kern="1200">
          <a:solidFill>
            <a:schemeClr val="tx1"/>
          </a:solidFill>
          <a:latin typeface="+mn-lt"/>
          <a:ea typeface="+mn-ea"/>
          <a:cs typeface="+mn-cs"/>
        </a:defRPr>
      </a:lvl6pPr>
      <a:lvl7pPr marL="13167029" algn="l" defTabSz="4389010" rtl="0" eaLnBrk="1" latinLnBrk="0" hangingPunct="1">
        <a:defRPr sz="8640" kern="1200">
          <a:solidFill>
            <a:schemeClr val="tx1"/>
          </a:solidFill>
          <a:latin typeface="+mn-lt"/>
          <a:ea typeface="+mn-ea"/>
          <a:cs typeface="+mn-cs"/>
        </a:defRPr>
      </a:lvl7pPr>
      <a:lvl8pPr marL="15361536" algn="l" defTabSz="4389010" rtl="0" eaLnBrk="1" latinLnBrk="0" hangingPunct="1">
        <a:defRPr sz="8640" kern="1200">
          <a:solidFill>
            <a:schemeClr val="tx1"/>
          </a:solidFill>
          <a:latin typeface="+mn-lt"/>
          <a:ea typeface="+mn-ea"/>
          <a:cs typeface="+mn-cs"/>
        </a:defRPr>
      </a:lvl8pPr>
      <a:lvl9pPr marL="17556043" algn="l" defTabSz="438901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6A7900-BE2C-328F-751F-46BB75A2A67F}"/>
              </a:ext>
            </a:extLst>
          </p:cNvPr>
          <p:cNvSpPr txBox="1"/>
          <p:nvPr/>
        </p:nvSpPr>
        <p:spPr>
          <a:xfrm>
            <a:off x="813728" y="5254913"/>
            <a:ext cx="10314432" cy="7478970"/>
          </a:xfrm>
          <a:prstGeom prst="rect">
            <a:avLst/>
          </a:prstGeom>
          <a:noFill/>
          <a:ln w="63500">
            <a:solidFill>
              <a:schemeClr val="tx1">
                <a:lumMod val="95000"/>
                <a:lumOff val="5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wrap="square" lIns="457200" rIns="91440" rtlCol="0">
            <a:spAutoFit/>
          </a:bodyPr>
          <a:lstStyle/>
          <a:p>
            <a:r>
              <a:rPr lang="en-US" sz="3000" b="0" i="0" u="none" strike="noStrike" dirty="0">
                <a:solidFill>
                  <a:srgbClr val="000000"/>
                </a:solidFill>
                <a:effectLst/>
                <a:cs typeface="Arial" panose="020B0604020202020204" pitchFamily="34" charset="0"/>
              </a:rPr>
              <a:t>Boron-carbon compounds have been shown to be a potential avenue for lightweight, high hardness materials with a myriad of unique mechanical and electronic properties that make it a candidate in the abrasive, nuclear shielding, and many other industries. Boron powder, with purity 99.99%, was mixed with Carbon in a SPEX SamplePrep 8000M High-Energy Ball Mill. Spark plasma sintering was utilized to synthesize and sinter the boron carbon compounds. Two types of novel boron-carbon compounds, 3.8 and 8 atomic percent Carbon, were synthesized and characterized. Synthesis was done at a pressure of 7 megapascals and at various temperatures ranging from 1500C-1850C. The crystalline structure of the precursor powder and the post synthesis samples was examined via X-ray Diffraction to determine information about the phases synthesized and the effects of temperature and heating time on the high-pressure high-temperature synthesis process.</a:t>
            </a:r>
            <a:endParaRPr lang="en-US" sz="3000" dirty="0">
              <a:solidFill>
                <a:srgbClr val="201F1E"/>
              </a:solidFill>
              <a:cs typeface="Arial" panose="020B0604020202020204" pitchFamily="34" charset="0"/>
            </a:endParaRPr>
          </a:p>
        </p:txBody>
      </p:sp>
      <p:sp>
        <p:nvSpPr>
          <p:cNvPr id="15" name="TextBox 14">
            <a:extLst>
              <a:ext uri="{FF2B5EF4-FFF2-40B4-BE49-F238E27FC236}">
                <a16:creationId xmlns:a16="http://schemas.microsoft.com/office/drawing/2014/main" id="{094149C5-3984-B94A-7011-7A3A6922D31F}"/>
              </a:ext>
            </a:extLst>
          </p:cNvPr>
          <p:cNvSpPr txBox="1"/>
          <p:nvPr/>
        </p:nvSpPr>
        <p:spPr>
          <a:xfrm>
            <a:off x="12801600" y="7814"/>
            <a:ext cx="31089600" cy="1280160"/>
          </a:xfrm>
          <a:prstGeom prst="rect">
            <a:avLst/>
          </a:prstGeom>
          <a:noFill/>
        </p:spPr>
        <p:txBody>
          <a:bodyPr wrap="square" rtlCol="0">
            <a:spAutoFit/>
          </a:bodyPr>
          <a:lstStyle/>
          <a:p>
            <a:pPr algn="ctr"/>
            <a:r>
              <a:rPr lang="en-US" dirty="0"/>
              <a:t>Synthesis of boron-rich boron-carbon compounds</a:t>
            </a:r>
          </a:p>
        </p:txBody>
      </p:sp>
      <p:sp>
        <p:nvSpPr>
          <p:cNvPr id="17" name="TextBox 16">
            <a:extLst>
              <a:ext uri="{FF2B5EF4-FFF2-40B4-BE49-F238E27FC236}">
                <a16:creationId xmlns:a16="http://schemas.microsoft.com/office/drawing/2014/main" id="{AC3A7A94-6906-FC31-310B-3D05F540F630}"/>
              </a:ext>
            </a:extLst>
          </p:cNvPr>
          <p:cNvSpPr txBox="1"/>
          <p:nvPr/>
        </p:nvSpPr>
        <p:spPr>
          <a:xfrm>
            <a:off x="12750800" y="1277814"/>
            <a:ext cx="31064200" cy="1421928"/>
          </a:xfrm>
          <a:prstGeom prst="rect">
            <a:avLst/>
          </a:prstGeom>
          <a:noFill/>
        </p:spPr>
        <p:txBody>
          <a:bodyPr wrap="square" rtlCol="0">
            <a:spAutoFit/>
          </a:bodyPr>
          <a:lstStyle/>
          <a:p>
            <a:pPr algn="ctr"/>
            <a:r>
              <a:rPr lang="en-US" dirty="0"/>
              <a:t>Wesley Sutton, Seth Iwan, and Yogesh K. Vohra</a:t>
            </a:r>
          </a:p>
        </p:txBody>
      </p:sp>
      <p:sp>
        <p:nvSpPr>
          <p:cNvPr id="19" name="TextBox 18">
            <a:extLst>
              <a:ext uri="{FF2B5EF4-FFF2-40B4-BE49-F238E27FC236}">
                <a16:creationId xmlns:a16="http://schemas.microsoft.com/office/drawing/2014/main" id="{9F50CD6C-D92D-0409-4AEA-B75D89067CD7}"/>
              </a:ext>
            </a:extLst>
          </p:cNvPr>
          <p:cNvSpPr txBox="1"/>
          <p:nvPr/>
        </p:nvSpPr>
        <p:spPr>
          <a:xfrm>
            <a:off x="807402" y="18461457"/>
            <a:ext cx="10314432" cy="6555641"/>
          </a:xfrm>
          <a:prstGeom prst="rect">
            <a:avLst/>
          </a:prstGeom>
          <a:noFill/>
          <a:ln w="63500">
            <a:solidFill>
              <a:schemeClr val="tx1">
                <a:lumMod val="95000"/>
                <a:lumOff val="5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wrap="square" lIns="457200" rIns="91440" rtlCol="0">
            <a:spAutoFit/>
          </a:bodyPr>
          <a:lstStyle/>
          <a:p>
            <a:r>
              <a:rPr lang="en-US" sz="3000" b="0" i="0" u="none" strike="noStrike" dirty="0">
                <a:solidFill>
                  <a:srgbClr val="000000"/>
                </a:solidFill>
                <a:effectLst/>
                <a:cs typeface="Arial" panose="020B0604020202020204" pitchFamily="34" charset="0"/>
              </a:rPr>
              <a:t>Boron has been, for the better part of the last century, a forefront in explorations for crystallography. In 1943, Laubengayer et al. [1] asserted they had synthesized a tetragonal crystalline form of Boron with unit cell comprised of 4 boron icosahedra and 2 interstitial atoms, for a total of 50 boron atoms. It was later shown on theoretical grounds this structure would be unstable[2]. Additional analysis from Will et al. showed that the more likely structure was instead B</a:t>
            </a:r>
            <a:r>
              <a:rPr lang="en-US" sz="3000" b="0" i="0" u="none" strike="noStrike" baseline="-25000" dirty="0">
                <a:solidFill>
                  <a:srgbClr val="000000"/>
                </a:solidFill>
                <a:effectLst/>
                <a:cs typeface="Arial" panose="020B0604020202020204" pitchFamily="34" charset="0"/>
              </a:rPr>
              <a:t>50</a:t>
            </a:r>
            <a:r>
              <a:rPr lang="en-US" sz="3000" b="0" i="0" u="none" strike="noStrike" dirty="0">
                <a:solidFill>
                  <a:srgbClr val="000000"/>
                </a:solidFill>
                <a:effectLst/>
                <a:cs typeface="Arial" panose="020B0604020202020204" pitchFamily="34" charset="0"/>
              </a:rPr>
              <a:t>C</a:t>
            </a:r>
            <a:r>
              <a:rPr lang="en-US" sz="3000" b="0" i="0" u="none" strike="noStrike" baseline="-25000" dirty="0">
                <a:solidFill>
                  <a:srgbClr val="000000"/>
                </a:solidFill>
                <a:effectLst/>
                <a:cs typeface="Arial" panose="020B0604020202020204" pitchFamily="34" charset="0"/>
              </a:rPr>
              <a:t>2</a:t>
            </a:r>
            <a:r>
              <a:rPr lang="en-US" sz="3000" b="0" i="0" u="none" strike="noStrike" dirty="0">
                <a:solidFill>
                  <a:srgbClr val="000000"/>
                </a:solidFill>
                <a:effectLst/>
                <a:cs typeface="Arial" panose="020B0604020202020204" pitchFamily="34" charset="0"/>
              </a:rPr>
              <a:t> [3]. Later theoretical predictions have further shown that B50C2 is a stable crystal structure, and the creation of thin film B50C2 has been performed via chemical vapor deposition [4]. In this study, we hypothesized that B50C2 or similar theorized novel boron-carbon phases could be formed in bulk via spark plasma sintering.</a:t>
            </a:r>
            <a:endParaRPr lang="en-US" sz="3000" dirty="0">
              <a:solidFill>
                <a:srgbClr val="201F1E"/>
              </a:solidFill>
              <a:cs typeface="Arial" panose="020B0604020202020204" pitchFamily="34" charset="0"/>
            </a:endParaRPr>
          </a:p>
        </p:txBody>
      </p:sp>
      <p:pic>
        <p:nvPicPr>
          <p:cNvPr id="21" name="Picture 20">
            <a:extLst>
              <a:ext uri="{FF2B5EF4-FFF2-40B4-BE49-F238E27FC236}">
                <a16:creationId xmlns:a16="http://schemas.microsoft.com/office/drawing/2014/main" id="{47684337-1FFB-3A0F-1448-14BFD47C8CDD}"/>
              </a:ext>
            </a:extLst>
          </p:cNvPr>
          <p:cNvPicPr>
            <a:picLocks noChangeAspect="1"/>
          </p:cNvPicPr>
          <p:nvPr/>
        </p:nvPicPr>
        <p:blipFill rotWithShape="1">
          <a:blip r:embed="rId3"/>
          <a:srcRect t="-1939" b="-1"/>
          <a:stretch/>
        </p:blipFill>
        <p:spPr>
          <a:xfrm>
            <a:off x="2777322" y="24984364"/>
            <a:ext cx="6385775" cy="4369476"/>
          </a:xfrm>
          <a:prstGeom prst="rect">
            <a:avLst/>
          </a:prstGeom>
        </p:spPr>
      </p:pic>
      <p:sp>
        <p:nvSpPr>
          <p:cNvPr id="24" name="TextBox 23">
            <a:extLst>
              <a:ext uri="{FF2B5EF4-FFF2-40B4-BE49-F238E27FC236}">
                <a16:creationId xmlns:a16="http://schemas.microsoft.com/office/drawing/2014/main" id="{C4607A67-D423-1F4F-F6C4-8BC48EA2D452}"/>
              </a:ext>
            </a:extLst>
          </p:cNvPr>
          <p:cNvSpPr txBox="1"/>
          <p:nvPr/>
        </p:nvSpPr>
        <p:spPr>
          <a:xfrm>
            <a:off x="1828800" y="29385067"/>
            <a:ext cx="8248650" cy="830997"/>
          </a:xfrm>
          <a:prstGeom prst="rect">
            <a:avLst/>
          </a:prstGeom>
          <a:noFill/>
        </p:spPr>
        <p:txBody>
          <a:bodyPr wrap="square" rtlCol="0">
            <a:spAutoFit/>
          </a:bodyPr>
          <a:lstStyle/>
          <a:p>
            <a:r>
              <a:rPr lang="en-US" sz="2400" dirty="0"/>
              <a:t>Figure 2: Theoretical crystal structure of B</a:t>
            </a:r>
            <a:r>
              <a:rPr lang="en-US" sz="2400" baseline="-25000" dirty="0"/>
              <a:t>50</a:t>
            </a:r>
            <a:r>
              <a:rPr lang="en-US" sz="2400" dirty="0"/>
              <a:t>C</a:t>
            </a:r>
            <a:r>
              <a:rPr lang="en-US" sz="2400" baseline="-25000" dirty="0"/>
              <a:t>2</a:t>
            </a:r>
            <a:r>
              <a:rPr lang="en-US" sz="2400" dirty="0"/>
              <a:t> from Baker et al. [4]</a:t>
            </a:r>
          </a:p>
        </p:txBody>
      </p:sp>
      <p:sp>
        <p:nvSpPr>
          <p:cNvPr id="25" name="TextBox 24">
            <a:extLst>
              <a:ext uri="{FF2B5EF4-FFF2-40B4-BE49-F238E27FC236}">
                <a16:creationId xmlns:a16="http://schemas.microsoft.com/office/drawing/2014/main" id="{C6F1AD0B-A950-E517-F1BC-854535273E4C}"/>
              </a:ext>
            </a:extLst>
          </p:cNvPr>
          <p:cNvSpPr txBox="1"/>
          <p:nvPr/>
        </p:nvSpPr>
        <p:spPr>
          <a:xfrm>
            <a:off x="11969743" y="8503294"/>
            <a:ext cx="10040112" cy="7478970"/>
          </a:xfrm>
          <a:prstGeom prst="rect">
            <a:avLst/>
          </a:prstGeom>
          <a:noFill/>
          <a:ln w="63500">
            <a:solidFill>
              <a:schemeClr val="tx1">
                <a:lumMod val="95000"/>
                <a:lumOff val="5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wrap="square" lIns="457200" rIns="91440" rtlCol="0">
            <a:spAutoFit/>
          </a:bodyPr>
          <a:lstStyle/>
          <a:p>
            <a:pPr algn="ctr"/>
            <a:r>
              <a:rPr lang="en-US" sz="3000" b="1" i="0" u="none" strike="noStrike" dirty="0">
                <a:solidFill>
                  <a:srgbClr val="000000"/>
                </a:solidFill>
                <a:effectLst/>
                <a:latin typeface="Arial" panose="020B0604020202020204" pitchFamily="34" charset="0"/>
                <a:cs typeface="Arial" panose="020B0604020202020204" pitchFamily="34" charset="0"/>
              </a:rPr>
              <a:t>SPARK PLASMA SINTERING</a:t>
            </a:r>
            <a:endParaRPr lang="en-US" sz="3000" b="0" i="0" u="none" strike="noStrike" dirty="0">
              <a:solidFill>
                <a:srgbClr val="000000"/>
              </a:solidFill>
              <a:effectLst/>
              <a:latin typeface="Arial" panose="020B0604020202020204" pitchFamily="34" charset="0"/>
              <a:cs typeface="Arial" panose="020B0604020202020204" pitchFamily="34" charset="0"/>
            </a:endParaRPr>
          </a:p>
          <a:p>
            <a:r>
              <a:rPr lang="en-US" sz="3000" b="0" i="0" u="none" strike="noStrike" dirty="0">
                <a:solidFill>
                  <a:srgbClr val="000000"/>
                </a:solidFill>
                <a:effectLst/>
                <a:cs typeface="Arial" panose="020B0604020202020204" pitchFamily="34" charset="0"/>
              </a:rPr>
              <a:t>The powder, once made, was synthesized via spark plasma sintering in a DR. FRITSCH DSP 507. A five-part die system was used consisting of an outer cylindrical mold and an interior cylindrical mold in two pieces, and a top and bottom punch. The bottom, sides, and top of the interior of the mold were first covered in a layer of molybdenum sheet and then with a graphite sheet. The molybdenum sheet was used to prevent contaminating the sample with graphite, and the graphite sheet was used to ease the removal of the molybdenum and sample after sintering was completed. Once the sample was loaded the system was sealed, evacuated, and inert N gas(95% N, 5% H) was pumped into the system at a rate of 20 liters per minute. The sample is then heated to temperature. Once at temperature, the sample is left for a specified hold time before being rapidly cooled.</a:t>
            </a:r>
            <a:endParaRPr lang="en-US" sz="3000" dirty="0">
              <a:solidFill>
                <a:srgbClr val="201F1E"/>
              </a:solidFill>
              <a:cs typeface="Arial" panose="020B0604020202020204" pitchFamily="34" charset="0"/>
            </a:endParaRPr>
          </a:p>
        </p:txBody>
      </p:sp>
      <p:sp>
        <p:nvSpPr>
          <p:cNvPr id="28" name="TextBox 27">
            <a:extLst>
              <a:ext uri="{FF2B5EF4-FFF2-40B4-BE49-F238E27FC236}">
                <a16:creationId xmlns:a16="http://schemas.microsoft.com/office/drawing/2014/main" id="{569AEB54-EC7B-E85F-75FB-F67CB308B722}"/>
              </a:ext>
            </a:extLst>
          </p:cNvPr>
          <p:cNvSpPr txBox="1"/>
          <p:nvPr/>
        </p:nvSpPr>
        <p:spPr>
          <a:xfrm>
            <a:off x="32792762" y="21986721"/>
            <a:ext cx="10350263" cy="5641848"/>
          </a:xfrm>
          <a:prstGeom prst="rect">
            <a:avLst/>
          </a:prstGeom>
          <a:noFill/>
          <a:ln w="63500">
            <a:solidFill>
              <a:schemeClr val="tx1">
                <a:lumMod val="95000"/>
                <a:lumOff val="5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wrap="square" lIns="457200" rIns="91440" rtlCol="0">
            <a:spAutoFit/>
          </a:bodyPr>
          <a:lstStyle/>
          <a:p>
            <a:r>
              <a:rPr lang="en-US" sz="2400" baseline="30000" dirty="0">
                <a:solidFill>
                  <a:srgbClr val="000000"/>
                </a:solidFill>
                <a:cs typeface="Arial" panose="020B0604020202020204" pitchFamily="34" charset="0"/>
              </a:rPr>
              <a:t>1</a:t>
            </a:r>
            <a:r>
              <a:rPr lang="en-US" sz="2400" b="0" i="0" u="none" strike="noStrike" dirty="0">
                <a:solidFill>
                  <a:srgbClr val="000000"/>
                </a:solidFill>
                <a:effectLst/>
                <a:cs typeface="Arial" panose="020B0604020202020204" pitchFamily="34" charset="0"/>
              </a:rPr>
              <a:t>A. W. Laubengayer, D. T. Hurd, A. E. Newkirk, and J. L. Hoard, “Boron. i. preparation and properties of pure crystalline boron”, Journal of the American Chemical Society 65, 1924–1931 (1943).</a:t>
            </a:r>
          </a:p>
          <a:p>
            <a:r>
              <a:rPr lang="en-US" sz="2400" baseline="30000" dirty="0">
                <a:solidFill>
                  <a:srgbClr val="000000"/>
                </a:solidFill>
                <a:cs typeface="Arial" panose="020B0604020202020204" pitchFamily="34" charset="0"/>
              </a:rPr>
              <a:t>2</a:t>
            </a:r>
            <a:r>
              <a:rPr lang="en-US" sz="2400" b="0" i="0" u="none" strike="noStrike" dirty="0">
                <a:solidFill>
                  <a:srgbClr val="000000"/>
                </a:solidFill>
                <a:effectLst/>
                <a:cs typeface="Arial" panose="020B0604020202020204" pitchFamily="34" charset="0"/>
              </a:rPr>
              <a:t>H. C. Longuet-Higgins and M. de V. Roberts, “The electronic structure of an icosahedron of boron atoms”, Proceedings of the Royal Society of London. Series A, Mathematical and Physical Sciences 230, 110–119 (1955).</a:t>
            </a:r>
          </a:p>
          <a:p>
            <a:r>
              <a:rPr lang="en-US" sz="2400" baseline="30000" dirty="0">
                <a:solidFill>
                  <a:srgbClr val="000000"/>
                </a:solidFill>
                <a:cs typeface="Arial" panose="020B0604020202020204" pitchFamily="34" charset="0"/>
              </a:rPr>
              <a:t>3</a:t>
            </a:r>
            <a:r>
              <a:rPr lang="en-US" sz="2400" b="0" i="0" u="none" strike="noStrike" dirty="0">
                <a:solidFill>
                  <a:srgbClr val="000000"/>
                </a:solidFill>
                <a:effectLst/>
                <a:cs typeface="Arial" panose="020B0604020202020204" pitchFamily="34" charset="0"/>
              </a:rPr>
              <a:t>G. Will and K. Kossobutzki, “X-ray diffraction analysis of B50C2 and B50N2 crystallizing in the ”tetragonal” boron lattice”, Journal of the Less-Common Metals 47, 33–38 (1976).</a:t>
            </a:r>
          </a:p>
          <a:p>
            <a:r>
              <a:rPr lang="en-US" sz="2400" baseline="30000" dirty="0">
                <a:solidFill>
                  <a:srgbClr val="000000"/>
                </a:solidFill>
                <a:cs typeface="Arial" panose="020B0604020202020204" pitchFamily="34" charset="0"/>
              </a:rPr>
              <a:t>4</a:t>
            </a:r>
            <a:r>
              <a:rPr lang="en-US" sz="2400" b="0" i="0" u="none" strike="noStrike" dirty="0">
                <a:solidFill>
                  <a:srgbClr val="000000"/>
                </a:solidFill>
                <a:effectLst/>
                <a:cs typeface="Arial" panose="020B0604020202020204" pitchFamily="34" charset="0"/>
              </a:rPr>
              <a:t>P. A. Baker, W.-C. Chen, C.-C. Chen, S. A. Catledge, and Y. K. Vohra, “First-principles predictions and synthesis of b50c2 by chemical vapor deposition”, Scientific Reports 10, 10.1038/s41598-020-61462-9 (2020).</a:t>
            </a:r>
          </a:p>
          <a:p>
            <a:r>
              <a:rPr lang="en-US" sz="2400" baseline="30000" dirty="0">
                <a:solidFill>
                  <a:srgbClr val="201F1E"/>
                </a:solidFill>
                <a:cs typeface="Arial" panose="020B0604020202020204" pitchFamily="34" charset="0"/>
              </a:rPr>
              <a:t>5</a:t>
            </a:r>
            <a:r>
              <a:rPr lang="en-US" sz="2400" dirty="0">
                <a:solidFill>
                  <a:srgbClr val="201F1E"/>
                </a:solidFill>
                <a:cs typeface="Arial" panose="020B0604020202020204" pitchFamily="34" charset="0"/>
              </a:rPr>
              <a:t>M. F. L’Annunziata, “Chapter 1 - radioactivity and our well-being”, in Ra-</a:t>
            </a:r>
          </a:p>
          <a:p>
            <a:r>
              <a:rPr lang="en-US" sz="2400" dirty="0">
                <a:solidFill>
                  <a:srgbClr val="201F1E"/>
                </a:solidFill>
                <a:cs typeface="Arial" panose="020B0604020202020204" pitchFamily="34" charset="0"/>
              </a:rPr>
              <a:t>dioactivity (second edition), edited by M. F. L’Annunziata, Second Edition</a:t>
            </a:r>
          </a:p>
          <a:p>
            <a:r>
              <a:rPr lang="en-US" sz="2400" dirty="0">
                <a:solidFill>
                  <a:srgbClr val="201F1E"/>
                </a:solidFill>
                <a:cs typeface="Arial" panose="020B0604020202020204" pitchFamily="34" charset="0"/>
              </a:rPr>
              <a:t>(Elsevier, Boston, 2016), pp. 1–66.3</a:t>
            </a:r>
          </a:p>
          <a:p>
            <a:endParaRPr lang="en-US" sz="2400" dirty="0">
              <a:solidFill>
                <a:srgbClr val="201F1E"/>
              </a:solidFill>
              <a:cs typeface="Arial" panose="020B0604020202020204" pitchFamily="34" charset="0"/>
            </a:endParaRPr>
          </a:p>
        </p:txBody>
      </p:sp>
      <p:pic>
        <p:nvPicPr>
          <p:cNvPr id="30" name="Picture 29" descr="A machine with a light on it&#10;&#10;Description automatically generated">
            <a:extLst>
              <a:ext uri="{FF2B5EF4-FFF2-40B4-BE49-F238E27FC236}">
                <a16:creationId xmlns:a16="http://schemas.microsoft.com/office/drawing/2014/main" id="{55A9B7A7-BE68-39C7-704C-900A007A6861}"/>
              </a:ext>
            </a:extLst>
          </p:cNvPr>
          <p:cNvPicPr>
            <a:picLocks noChangeAspect="1"/>
          </p:cNvPicPr>
          <p:nvPr/>
        </p:nvPicPr>
        <p:blipFill rotWithShape="1">
          <a:blip r:embed="rId4"/>
          <a:srcRect l="19630" t="188" r="20323" b="-188"/>
          <a:stretch/>
        </p:blipFill>
        <p:spPr>
          <a:xfrm rot="5400000">
            <a:off x="23611380" y="7547883"/>
            <a:ext cx="7500570" cy="9368198"/>
          </a:xfrm>
          <a:prstGeom prst="rect">
            <a:avLst/>
          </a:prstGeom>
        </p:spPr>
      </p:pic>
      <p:pic>
        <p:nvPicPr>
          <p:cNvPr id="34" name="Picture 33" descr="A close-up of several metal parts&#10;&#10;Description automatically generated">
            <a:extLst>
              <a:ext uri="{FF2B5EF4-FFF2-40B4-BE49-F238E27FC236}">
                <a16:creationId xmlns:a16="http://schemas.microsoft.com/office/drawing/2014/main" id="{41B04430-FE60-1504-A113-237A729FDC65}"/>
              </a:ext>
            </a:extLst>
          </p:cNvPr>
          <p:cNvPicPr>
            <a:picLocks noChangeAspect="1"/>
          </p:cNvPicPr>
          <p:nvPr/>
        </p:nvPicPr>
        <p:blipFill rotWithShape="1">
          <a:blip r:embed="rId5"/>
          <a:srcRect l="23958" r="8167"/>
          <a:stretch/>
        </p:blipFill>
        <p:spPr>
          <a:xfrm rot="5400000">
            <a:off x="12433644" y="16270699"/>
            <a:ext cx="9065604" cy="10017300"/>
          </a:xfrm>
          <a:prstGeom prst="rect">
            <a:avLst/>
          </a:prstGeom>
        </p:spPr>
      </p:pic>
      <p:pic>
        <p:nvPicPr>
          <p:cNvPr id="38" name="Picture 37" descr="A graph of a number of data&#10;&#10;Description automatically generated">
            <a:extLst>
              <a:ext uri="{FF2B5EF4-FFF2-40B4-BE49-F238E27FC236}">
                <a16:creationId xmlns:a16="http://schemas.microsoft.com/office/drawing/2014/main" id="{04BDEF46-0C10-29E5-1B65-7E0DB3649F99}"/>
              </a:ext>
            </a:extLst>
          </p:cNvPr>
          <p:cNvPicPr>
            <a:picLocks noChangeAspect="1"/>
          </p:cNvPicPr>
          <p:nvPr/>
        </p:nvPicPr>
        <p:blipFill rotWithShape="1">
          <a:blip r:embed="rId6"/>
          <a:srcRect l="1786" t="5188" r="8463"/>
          <a:stretch/>
        </p:blipFill>
        <p:spPr>
          <a:xfrm>
            <a:off x="33078929" y="10437868"/>
            <a:ext cx="7291320" cy="4572000"/>
          </a:xfrm>
          <a:prstGeom prst="rect">
            <a:avLst/>
          </a:prstGeom>
        </p:spPr>
      </p:pic>
      <p:pic>
        <p:nvPicPr>
          <p:cNvPr id="40" name="Picture 39" descr="A graph of a number of data&#10;&#10;Description automatically generated">
            <a:extLst>
              <a:ext uri="{FF2B5EF4-FFF2-40B4-BE49-F238E27FC236}">
                <a16:creationId xmlns:a16="http://schemas.microsoft.com/office/drawing/2014/main" id="{E491A3D5-50AD-D4D6-8F32-C1A26DB1AB59}"/>
              </a:ext>
            </a:extLst>
          </p:cNvPr>
          <p:cNvPicPr>
            <a:picLocks noChangeAspect="1"/>
          </p:cNvPicPr>
          <p:nvPr/>
        </p:nvPicPr>
        <p:blipFill rotWithShape="1">
          <a:blip r:embed="rId7"/>
          <a:srcRect l="1234" t="5188" r="8353"/>
          <a:stretch/>
        </p:blipFill>
        <p:spPr>
          <a:xfrm>
            <a:off x="32848766" y="5369570"/>
            <a:ext cx="7345162" cy="4572000"/>
          </a:xfrm>
          <a:prstGeom prst="rect">
            <a:avLst/>
          </a:prstGeom>
        </p:spPr>
      </p:pic>
      <p:sp>
        <p:nvSpPr>
          <p:cNvPr id="3" name="TextBox 2">
            <a:extLst>
              <a:ext uri="{FF2B5EF4-FFF2-40B4-BE49-F238E27FC236}">
                <a16:creationId xmlns:a16="http://schemas.microsoft.com/office/drawing/2014/main" id="{8B3B4234-C5BC-C39D-A8E5-B04D8B5DA829}"/>
              </a:ext>
            </a:extLst>
          </p:cNvPr>
          <p:cNvSpPr txBox="1"/>
          <p:nvPr/>
        </p:nvSpPr>
        <p:spPr>
          <a:xfrm>
            <a:off x="785562" y="4324975"/>
            <a:ext cx="10369296" cy="914400"/>
          </a:xfrm>
          <a:prstGeom prst="rect">
            <a:avLst/>
          </a:prstGeom>
          <a:solidFill>
            <a:srgbClr val="8AB833"/>
          </a:solidFill>
        </p:spPr>
        <p:txBody>
          <a:bodyPr wrap="square" rtlCol="0">
            <a:spAutoFit/>
          </a:bodyPr>
          <a:lstStyle/>
          <a:p>
            <a:pPr algn="ctr"/>
            <a:r>
              <a:rPr lang="en-US" sz="6000" dirty="0"/>
              <a:t>Abstract</a:t>
            </a:r>
            <a:endParaRPr lang="en-US" dirty="0"/>
          </a:p>
        </p:txBody>
      </p:sp>
      <p:sp>
        <p:nvSpPr>
          <p:cNvPr id="4" name="TextBox 3">
            <a:extLst>
              <a:ext uri="{FF2B5EF4-FFF2-40B4-BE49-F238E27FC236}">
                <a16:creationId xmlns:a16="http://schemas.microsoft.com/office/drawing/2014/main" id="{44E7434C-D981-300A-9561-25E3D00465FE}"/>
              </a:ext>
            </a:extLst>
          </p:cNvPr>
          <p:cNvSpPr txBox="1"/>
          <p:nvPr/>
        </p:nvSpPr>
        <p:spPr>
          <a:xfrm>
            <a:off x="790502" y="17523072"/>
            <a:ext cx="10360152" cy="914400"/>
          </a:xfrm>
          <a:prstGeom prst="rect">
            <a:avLst/>
          </a:prstGeom>
          <a:solidFill>
            <a:srgbClr val="8AB833"/>
          </a:solidFill>
        </p:spPr>
        <p:txBody>
          <a:bodyPr wrap="square" rtlCol="0">
            <a:spAutoFit/>
          </a:bodyPr>
          <a:lstStyle/>
          <a:p>
            <a:pPr algn="ctr"/>
            <a:r>
              <a:rPr lang="en-US" sz="6000" dirty="0"/>
              <a:t>Introduction</a:t>
            </a:r>
            <a:endParaRPr lang="en-US" dirty="0"/>
          </a:p>
        </p:txBody>
      </p:sp>
      <p:sp>
        <p:nvSpPr>
          <p:cNvPr id="5" name="TextBox 4">
            <a:extLst>
              <a:ext uri="{FF2B5EF4-FFF2-40B4-BE49-F238E27FC236}">
                <a16:creationId xmlns:a16="http://schemas.microsoft.com/office/drawing/2014/main" id="{264699A0-32A1-C470-B503-81CAE590F49D}"/>
              </a:ext>
            </a:extLst>
          </p:cNvPr>
          <p:cNvSpPr txBox="1"/>
          <p:nvPr/>
        </p:nvSpPr>
        <p:spPr>
          <a:xfrm>
            <a:off x="11936392" y="4324975"/>
            <a:ext cx="20098512" cy="1015663"/>
          </a:xfrm>
          <a:prstGeom prst="rect">
            <a:avLst/>
          </a:prstGeom>
          <a:solidFill>
            <a:srgbClr val="8AB833"/>
          </a:solidFill>
        </p:spPr>
        <p:txBody>
          <a:bodyPr wrap="square" rtlCol="0">
            <a:spAutoFit/>
          </a:bodyPr>
          <a:lstStyle/>
          <a:p>
            <a:pPr algn="ctr"/>
            <a:r>
              <a:rPr lang="en-US" sz="6000" dirty="0"/>
              <a:t>Methods</a:t>
            </a:r>
            <a:endParaRPr lang="en-US" dirty="0"/>
          </a:p>
        </p:txBody>
      </p:sp>
      <p:sp>
        <p:nvSpPr>
          <p:cNvPr id="6" name="TextBox 5">
            <a:extLst>
              <a:ext uri="{FF2B5EF4-FFF2-40B4-BE49-F238E27FC236}">
                <a16:creationId xmlns:a16="http://schemas.microsoft.com/office/drawing/2014/main" id="{E449627B-ED07-4FCD-DD90-86FCA4926D06}"/>
              </a:ext>
            </a:extLst>
          </p:cNvPr>
          <p:cNvSpPr txBox="1"/>
          <p:nvPr/>
        </p:nvSpPr>
        <p:spPr>
          <a:xfrm>
            <a:off x="11968479" y="5340638"/>
            <a:ext cx="20025360" cy="2400657"/>
          </a:xfrm>
          <a:prstGeom prst="rect">
            <a:avLst/>
          </a:prstGeom>
          <a:noFill/>
          <a:ln w="63500">
            <a:solidFill>
              <a:schemeClr val="tx1">
                <a:lumMod val="95000"/>
                <a:lumOff val="5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wrap="square" lIns="457200" rIns="91440" rtlCol="0">
            <a:spAutoFit/>
          </a:bodyPr>
          <a:lstStyle/>
          <a:p>
            <a:pPr algn="ctr"/>
            <a:r>
              <a:rPr lang="en-US" sz="3000" b="1" i="0" u="none" strike="noStrike" dirty="0">
                <a:solidFill>
                  <a:srgbClr val="000000"/>
                </a:solidFill>
                <a:effectLst/>
                <a:latin typeface="Arial" panose="020B0604020202020204" pitchFamily="34" charset="0"/>
                <a:cs typeface="Arial" panose="020B0604020202020204" pitchFamily="34" charset="0"/>
              </a:rPr>
              <a:t>BALL MILLING</a:t>
            </a:r>
            <a:endParaRPr lang="en-US" sz="3000" b="0" i="0" u="none" strike="noStrike" dirty="0">
              <a:solidFill>
                <a:srgbClr val="000000"/>
              </a:solidFill>
              <a:effectLst/>
              <a:latin typeface="Arial" panose="020B0604020202020204" pitchFamily="34" charset="0"/>
              <a:cs typeface="Arial" panose="020B0604020202020204" pitchFamily="34" charset="0"/>
            </a:endParaRPr>
          </a:p>
          <a:p>
            <a:r>
              <a:rPr lang="en-US" sz="3000" b="0" i="0" u="none" strike="noStrike" dirty="0">
                <a:solidFill>
                  <a:srgbClr val="000000"/>
                </a:solidFill>
                <a:effectLst/>
                <a:cs typeface="Arial" panose="020B0604020202020204" pitchFamily="34" charset="0"/>
              </a:rPr>
              <a:t>For both samples, boron powder (99.99% purity) and graphite powder (99.9995% purity) were mixed to make 3.8 and 8 at% carbon mixtures. The powders were loaded into a tungsten carbide canister with two tungsten carbide balls and 15ml of acetone and shaken in a SPEX 8000M high-energy ball mill. This allows the powders to be thoroughly mixed and ground down to the smallest grains possible in preparation for sintering.</a:t>
            </a:r>
          </a:p>
        </p:txBody>
      </p:sp>
      <p:sp>
        <p:nvSpPr>
          <p:cNvPr id="7" name="TextBox 6">
            <a:extLst>
              <a:ext uri="{FF2B5EF4-FFF2-40B4-BE49-F238E27FC236}">
                <a16:creationId xmlns:a16="http://schemas.microsoft.com/office/drawing/2014/main" id="{D83A4FFB-A937-3360-E920-54F76DFD830D}"/>
              </a:ext>
            </a:extLst>
          </p:cNvPr>
          <p:cNvSpPr txBox="1"/>
          <p:nvPr/>
        </p:nvSpPr>
        <p:spPr>
          <a:xfrm>
            <a:off x="22648956" y="16745659"/>
            <a:ext cx="9368198" cy="4247317"/>
          </a:xfrm>
          <a:prstGeom prst="rect">
            <a:avLst/>
          </a:prstGeom>
          <a:noFill/>
          <a:ln w="63500">
            <a:solidFill>
              <a:schemeClr val="tx1">
                <a:lumMod val="95000"/>
                <a:lumOff val="5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wrap="square" lIns="457200" rIns="91440" rtlCol="0">
            <a:spAutoFit/>
          </a:bodyPr>
          <a:lstStyle/>
          <a:p>
            <a:pPr algn="ctr"/>
            <a:r>
              <a:rPr lang="en-US" sz="3000" b="1" dirty="0">
                <a:solidFill>
                  <a:srgbClr val="000000"/>
                </a:solidFill>
                <a:latin typeface="Arial" panose="020B0604020202020204" pitchFamily="34" charset="0"/>
                <a:cs typeface="Arial" panose="020B0604020202020204" pitchFamily="34" charset="0"/>
              </a:rPr>
              <a:t>POLISHING AND XRD</a:t>
            </a:r>
          </a:p>
          <a:p>
            <a:r>
              <a:rPr lang="en-US" sz="3000" b="0" i="0" u="none" strike="noStrike" dirty="0">
                <a:solidFill>
                  <a:srgbClr val="000000"/>
                </a:solidFill>
                <a:effectLst/>
                <a:cs typeface="Arial" panose="020B0604020202020204" pitchFamily="34" charset="0"/>
              </a:rPr>
              <a:t>Once the sample was fully cooled and removed from the mold, the outer layers of molybdenum and graphite had to be removed. The molybdenum sheet would have to be removed from the sample via polishing.</a:t>
            </a:r>
          </a:p>
          <a:p>
            <a:endParaRPr lang="en-US" sz="3000" dirty="0">
              <a:solidFill>
                <a:srgbClr val="000000"/>
              </a:solidFill>
              <a:cs typeface="Arial" panose="020B0604020202020204" pitchFamily="34" charset="0"/>
            </a:endParaRPr>
          </a:p>
          <a:p>
            <a:r>
              <a:rPr lang="en-US" sz="3000" b="0" i="0" u="none" strike="noStrike" dirty="0">
                <a:solidFill>
                  <a:srgbClr val="000000"/>
                </a:solidFill>
                <a:effectLst/>
                <a:cs typeface="Arial" panose="020B0604020202020204" pitchFamily="34" charset="0"/>
              </a:rPr>
              <a:t>Once polished, the samples were studied via x-ray diffraction. The original boron powder was also studied to for comparison with the synthesized B-C material.</a:t>
            </a:r>
          </a:p>
        </p:txBody>
      </p:sp>
      <p:sp>
        <p:nvSpPr>
          <p:cNvPr id="8" name="TextBox 7">
            <a:extLst>
              <a:ext uri="{FF2B5EF4-FFF2-40B4-BE49-F238E27FC236}">
                <a16:creationId xmlns:a16="http://schemas.microsoft.com/office/drawing/2014/main" id="{E1D8854A-02FF-3C76-2396-BDDE6C182966}"/>
              </a:ext>
            </a:extLst>
          </p:cNvPr>
          <p:cNvSpPr txBox="1"/>
          <p:nvPr/>
        </p:nvSpPr>
        <p:spPr>
          <a:xfrm>
            <a:off x="32774831" y="4314874"/>
            <a:ext cx="10360152" cy="914400"/>
          </a:xfrm>
          <a:prstGeom prst="rect">
            <a:avLst/>
          </a:prstGeom>
          <a:solidFill>
            <a:srgbClr val="8AB833"/>
          </a:solidFill>
        </p:spPr>
        <p:txBody>
          <a:bodyPr wrap="square" rtlCol="0">
            <a:spAutoFit/>
          </a:bodyPr>
          <a:lstStyle/>
          <a:p>
            <a:pPr algn="ctr"/>
            <a:r>
              <a:rPr lang="en-US" sz="6000" dirty="0"/>
              <a:t>Results</a:t>
            </a:r>
            <a:endParaRPr lang="en-US" dirty="0"/>
          </a:p>
        </p:txBody>
      </p:sp>
      <p:sp>
        <p:nvSpPr>
          <p:cNvPr id="9" name="TextBox 8">
            <a:extLst>
              <a:ext uri="{FF2B5EF4-FFF2-40B4-BE49-F238E27FC236}">
                <a16:creationId xmlns:a16="http://schemas.microsoft.com/office/drawing/2014/main" id="{8B0D5FA8-2037-E8DB-7260-DC9A4E3FCA5B}"/>
              </a:ext>
            </a:extLst>
          </p:cNvPr>
          <p:cNvSpPr txBox="1"/>
          <p:nvPr/>
        </p:nvSpPr>
        <p:spPr>
          <a:xfrm>
            <a:off x="22648068" y="16081814"/>
            <a:ext cx="9216783" cy="461665"/>
          </a:xfrm>
          <a:prstGeom prst="rect">
            <a:avLst/>
          </a:prstGeom>
          <a:noFill/>
        </p:spPr>
        <p:txBody>
          <a:bodyPr wrap="square" rtlCol="0">
            <a:spAutoFit/>
          </a:bodyPr>
          <a:lstStyle/>
          <a:p>
            <a:r>
              <a:rPr lang="en-US" sz="2400" dirty="0"/>
              <a:t>Figure 4: Viewing window of SPS system while at 1500 °C</a:t>
            </a:r>
          </a:p>
        </p:txBody>
      </p:sp>
      <p:sp>
        <p:nvSpPr>
          <p:cNvPr id="10" name="TextBox 9">
            <a:extLst>
              <a:ext uri="{FF2B5EF4-FFF2-40B4-BE49-F238E27FC236}">
                <a16:creationId xmlns:a16="http://schemas.microsoft.com/office/drawing/2014/main" id="{3D8FBB30-DA83-CEF9-E986-0170A67B787C}"/>
              </a:ext>
            </a:extLst>
          </p:cNvPr>
          <p:cNvSpPr txBox="1"/>
          <p:nvPr/>
        </p:nvSpPr>
        <p:spPr>
          <a:xfrm>
            <a:off x="11928299" y="25785806"/>
            <a:ext cx="10017300" cy="1200329"/>
          </a:xfrm>
          <a:prstGeom prst="rect">
            <a:avLst/>
          </a:prstGeom>
          <a:noFill/>
        </p:spPr>
        <p:txBody>
          <a:bodyPr wrap="square" rtlCol="0">
            <a:spAutoFit/>
          </a:bodyPr>
          <a:lstStyle/>
          <a:p>
            <a:r>
              <a:rPr lang="en-US" sz="2400" dirty="0"/>
              <a:t>Figure 5: Sample after SPS. The punches above and below the sample are compressed during the SPS process while the cylindrical mold keeps the punches in place.</a:t>
            </a:r>
          </a:p>
        </p:txBody>
      </p:sp>
      <p:pic>
        <p:nvPicPr>
          <p:cNvPr id="13" name="Picture 12" descr="A hand holding a piece of metal&#10;&#10;Description automatically generated">
            <a:extLst>
              <a:ext uri="{FF2B5EF4-FFF2-40B4-BE49-F238E27FC236}">
                <a16:creationId xmlns:a16="http://schemas.microsoft.com/office/drawing/2014/main" id="{FC304DB6-995A-F197-364A-8463B1EBBB5E}"/>
              </a:ext>
            </a:extLst>
          </p:cNvPr>
          <p:cNvPicPr>
            <a:picLocks noChangeAspect="1"/>
          </p:cNvPicPr>
          <p:nvPr/>
        </p:nvPicPr>
        <p:blipFill rotWithShape="1">
          <a:blip r:embed="rId8"/>
          <a:srcRect l="5864" t="37731" r="23766" b="34730"/>
          <a:stretch/>
        </p:blipFill>
        <p:spPr>
          <a:xfrm>
            <a:off x="22662686" y="22660030"/>
            <a:ext cx="9375679" cy="4892261"/>
          </a:xfrm>
          <a:prstGeom prst="rect">
            <a:avLst/>
          </a:prstGeom>
        </p:spPr>
      </p:pic>
      <p:sp>
        <p:nvSpPr>
          <p:cNvPr id="16" name="TextBox 15">
            <a:extLst>
              <a:ext uri="{FF2B5EF4-FFF2-40B4-BE49-F238E27FC236}">
                <a16:creationId xmlns:a16="http://schemas.microsoft.com/office/drawing/2014/main" id="{23E2912B-F3B3-4F70-A3EC-1869F61B1717}"/>
              </a:ext>
            </a:extLst>
          </p:cNvPr>
          <p:cNvSpPr txBox="1"/>
          <p:nvPr/>
        </p:nvSpPr>
        <p:spPr>
          <a:xfrm>
            <a:off x="22583574" y="27531932"/>
            <a:ext cx="9345770" cy="830997"/>
          </a:xfrm>
          <a:prstGeom prst="rect">
            <a:avLst/>
          </a:prstGeom>
          <a:noFill/>
        </p:spPr>
        <p:txBody>
          <a:bodyPr wrap="square" rtlCol="0">
            <a:spAutoFit/>
          </a:bodyPr>
          <a:lstStyle/>
          <a:p>
            <a:r>
              <a:rPr lang="en-US" sz="2400" dirty="0"/>
              <a:t>Figure 6: Sample mid-polishing. Silver-colored streaks are from molybdenum to still be removed</a:t>
            </a:r>
          </a:p>
        </p:txBody>
      </p:sp>
      <p:sp>
        <p:nvSpPr>
          <p:cNvPr id="22" name="TextBox 21">
            <a:extLst>
              <a:ext uri="{FF2B5EF4-FFF2-40B4-BE49-F238E27FC236}">
                <a16:creationId xmlns:a16="http://schemas.microsoft.com/office/drawing/2014/main" id="{5C9AC990-89F4-D976-619E-C85615C23B14}"/>
              </a:ext>
            </a:extLst>
          </p:cNvPr>
          <p:cNvSpPr txBox="1"/>
          <p:nvPr/>
        </p:nvSpPr>
        <p:spPr>
          <a:xfrm>
            <a:off x="40681534" y="6867101"/>
            <a:ext cx="2389306" cy="1569660"/>
          </a:xfrm>
          <a:prstGeom prst="rect">
            <a:avLst/>
          </a:prstGeom>
          <a:noFill/>
        </p:spPr>
        <p:txBody>
          <a:bodyPr wrap="square" rtlCol="0">
            <a:spAutoFit/>
          </a:bodyPr>
          <a:lstStyle/>
          <a:p>
            <a:r>
              <a:rPr lang="en-US" sz="2400" dirty="0"/>
              <a:t>Figure 7: XRD data for the 8 atomic percent carbon samples</a:t>
            </a:r>
          </a:p>
        </p:txBody>
      </p:sp>
      <p:sp>
        <p:nvSpPr>
          <p:cNvPr id="23" name="TextBox 22">
            <a:extLst>
              <a:ext uri="{FF2B5EF4-FFF2-40B4-BE49-F238E27FC236}">
                <a16:creationId xmlns:a16="http://schemas.microsoft.com/office/drawing/2014/main" id="{4AE8852D-4D21-FDF5-D884-65F55B4FEBC5}"/>
              </a:ext>
            </a:extLst>
          </p:cNvPr>
          <p:cNvSpPr txBox="1"/>
          <p:nvPr/>
        </p:nvSpPr>
        <p:spPr>
          <a:xfrm>
            <a:off x="40681534" y="11939038"/>
            <a:ext cx="2562783" cy="1569660"/>
          </a:xfrm>
          <a:prstGeom prst="rect">
            <a:avLst/>
          </a:prstGeom>
          <a:noFill/>
        </p:spPr>
        <p:txBody>
          <a:bodyPr wrap="square" rtlCol="0">
            <a:spAutoFit/>
          </a:bodyPr>
          <a:lstStyle/>
          <a:p>
            <a:r>
              <a:rPr lang="en-US" sz="2400" dirty="0"/>
              <a:t>Figure 8: XRD data for the 3.8 atomic percent carbon samples</a:t>
            </a:r>
          </a:p>
        </p:txBody>
      </p:sp>
      <p:sp>
        <p:nvSpPr>
          <p:cNvPr id="26" name="TextBox 25">
            <a:extLst>
              <a:ext uri="{FF2B5EF4-FFF2-40B4-BE49-F238E27FC236}">
                <a16:creationId xmlns:a16="http://schemas.microsoft.com/office/drawing/2014/main" id="{7DBE4077-67CE-22A7-3831-C9F03D460DC9}"/>
              </a:ext>
            </a:extLst>
          </p:cNvPr>
          <p:cNvSpPr txBox="1"/>
          <p:nvPr/>
        </p:nvSpPr>
        <p:spPr>
          <a:xfrm>
            <a:off x="32773729" y="15130853"/>
            <a:ext cx="10369296" cy="1015663"/>
          </a:xfrm>
          <a:prstGeom prst="rect">
            <a:avLst/>
          </a:prstGeom>
          <a:solidFill>
            <a:srgbClr val="8AB833"/>
          </a:solidFill>
        </p:spPr>
        <p:txBody>
          <a:bodyPr wrap="square" rtlCol="0">
            <a:spAutoFit/>
          </a:bodyPr>
          <a:lstStyle/>
          <a:p>
            <a:pPr algn="ctr"/>
            <a:r>
              <a:rPr lang="en-US" sz="6000" dirty="0"/>
              <a:t>Conclusions and Future Studies</a:t>
            </a:r>
            <a:endParaRPr lang="en-US" dirty="0"/>
          </a:p>
        </p:txBody>
      </p:sp>
      <p:sp>
        <p:nvSpPr>
          <p:cNvPr id="27" name="TextBox 26">
            <a:extLst>
              <a:ext uri="{FF2B5EF4-FFF2-40B4-BE49-F238E27FC236}">
                <a16:creationId xmlns:a16="http://schemas.microsoft.com/office/drawing/2014/main" id="{81F913A7-A4BF-56EF-168B-685F049A1187}"/>
              </a:ext>
            </a:extLst>
          </p:cNvPr>
          <p:cNvSpPr txBox="1"/>
          <p:nvPr/>
        </p:nvSpPr>
        <p:spPr>
          <a:xfrm>
            <a:off x="32785092" y="16167844"/>
            <a:ext cx="10350263" cy="4708981"/>
          </a:xfrm>
          <a:prstGeom prst="rect">
            <a:avLst/>
          </a:prstGeom>
          <a:noFill/>
          <a:ln w="63500">
            <a:solidFill>
              <a:schemeClr val="tx1">
                <a:lumMod val="95000"/>
                <a:lumOff val="5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wrap="square" lIns="457200" rIns="91440" rtlCol="0">
            <a:spAutoFit/>
          </a:bodyPr>
          <a:lstStyle/>
          <a:p>
            <a:pPr marL="457200" indent="-457200" algn="just">
              <a:buFont typeface="Wingdings" panose="05000000000000000000" pitchFamily="2" charset="2"/>
              <a:buChar char="q"/>
            </a:pPr>
            <a:r>
              <a:rPr lang="en-US" sz="3000" dirty="0">
                <a:solidFill>
                  <a:srgbClr val="201F1E"/>
                </a:solidFill>
                <a:latin typeface="Times New Roman" panose="02020603050405020304" pitchFamily="18" charset="0"/>
                <a:cs typeface="Times New Roman" panose="02020603050405020304" pitchFamily="18" charset="0"/>
              </a:rPr>
              <a:t>Our studies shows that novel boron-rich boron-carbide materials can be synthesized by ball milling precursors of boron and graphite powders followed by high-pressure high-temperatures synthesis.</a:t>
            </a:r>
          </a:p>
          <a:p>
            <a:pPr marL="457200" indent="-457200" algn="just">
              <a:buFont typeface="Wingdings" panose="05000000000000000000" pitchFamily="2" charset="2"/>
              <a:buChar char="q"/>
            </a:pPr>
            <a:r>
              <a:rPr lang="en-US" sz="3000" dirty="0">
                <a:solidFill>
                  <a:srgbClr val="201F1E"/>
                </a:solidFill>
                <a:latin typeface="Times New Roman" panose="02020603050405020304" pitchFamily="18" charset="0"/>
                <a:cs typeface="Times New Roman" panose="02020603050405020304" pitchFamily="18" charset="0"/>
              </a:rPr>
              <a:t>The synthesized bulk materials is different from the thin film B50C2 material synthesized by chemical vapor deposition.</a:t>
            </a:r>
          </a:p>
          <a:p>
            <a:pPr marL="457200" indent="-457200" algn="just">
              <a:buFont typeface="Wingdings" panose="05000000000000000000" pitchFamily="2" charset="2"/>
              <a:buChar char="q"/>
            </a:pPr>
            <a:r>
              <a:rPr lang="en-US" sz="3000" dirty="0">
                <a:solidFill>
                  <a:srgbClr val="201F1E"/>
                </a:solidFill>
                <a:latin typeface="Times New Roman" panose="02020603050405020304" pitchFamily="18" charset="0"/>
                <a:cs typeface="Times New Roman" panose="02020603050405020304" pitchFamily="18" charset="0"/>
              </a:rPr>
              <a:t>Future work will include identifying the phases created as a function of synthesis conditions and studying the mechanical and thermal oxidation resistance of these novel B-C materials for applications in high-temperature environments.</a:t>
            </a:r>
          </a:p>
        </p:txBody>
      </p:sp>
      <p:sp>
        <p:nvSpPr>
          <p:cNvPr id="29" name="TextBox 28">
            <a:extLst>
              <a:ext uri="{FF2B5EF4-FFF2-40B4-BE49-F238E27FC236}">
                <a16:creationId xmlns:a16="http://schemas.microsoft.com/office/drawing/2014/main" id="{6F3F5360-F9F3-B8C4-DEEC-0BCA569C404A}"/>
              </a:ext>
            </a:extLst>
          </p:cNvPr>
          <p:cNvSpPr txBox="1"/>
          <p:nvPr/>
        </p:nvSpPr>
        <p:spPr>
          <a:xfrm>
            <a:off x="32774992" y="20920207"/>
            <a:ext cx="10369296" cy="1015663"/>
          </a:xfrm>
          <a:prstGeom prst="rect">
            <a:avLst/>
          </a:prstGeom>
          <a:solidFill>
            <a:srgbClr val="8AB833"/>
          </a:solidFill>
        </p:spPr>
        <p:txBody>
          <a:bodyPr wrap="square" rtlCol="0">
            <a:spAutoFit/>
          </a:bodyPr>
          <a:lstStyle/>
          <a:p>
            <a:pPr algn="ctr"/>
            <a:r>
              <a:rPr lang="en-US" sz="6000" dirty="0"/>
              <a:t>References</a:t>
            </a:r>
            <a:endParaRPr lang="en-US" dirty="0"/>
          </a:p>
        </p:txBody>
      </p:sp>
      <p:sp>
        <p:nvSpPr>
          <p:cNvPr id="31" name="TextBox 30">
            <a:extLst>
              <a:ext uri="{FF2B5EF4-FFF2-40B4-BE49-F238E27FC236}">
                <a16:creationId xmlns:a16="http://schemas.microsoft.com/office/drawing/2014/main" id="{C65AE82C-EC5D-5345-0C20-67E00D23D8F9}"/>
              </a:ext>
            </a:extLst>
          </p:cNvPr>
          <p:cNvSpPr txBox="1"/>
          <p:nvPr/>
        </p:nvSpPr>
        <p:spPr>
          <a:xfrm>
            <a:off x="32773517" y="27662088"/>
            <a:ext cx="10369296" cy="1015663"/>
          </a:xfrm>
          <a:prstGeom prst="rect">
            <a:avLst/>
          </a:prstGeom>
          <a:solidFill>
            <a:srgbClr val="8AB833"/>
          </a:solidFill>
        </p:spPr>
        <p:txBody>
          <a:bodyPr wrap="square" rtlCol="0">
            <a:spAutoFit/>
          </a:bodyPr>
          <a:lstStyle/>
          <a:p>
            <a:pPr algn="ctr"/>
            <a:r>
              <a:rPr lang="en-US" sz="6000" dirty="0"/>
              <a:t>Acknowledgements</a:t>
            </a:r>
            <a:endParaRPr lang="en-US" dirty="0"/>
          </a:p>
        </p:txBody>
      </p:sp>
      <p:sp>
        <p:nvSpPr>
          <p:cNvPr id="32" name="TextBox 31">
            <a:extLst>
              <a:ext uri="{FF2B5EF4-FFF2-40B4-BE49-F238E27FC236}">
                <a16:creationId xmlns:a16="http://schemas.microsoft.com/office/drawing/2014/main" id="{7090FC1B-7571-2A94-FC08-1C30AA92AFA0}"/>
              </a:ext>
            </a:extLst>
          </p:cNvPr>
          <p:cNvSpPr txBox="1"/>
          <p:nvPr/>
        </p:nvSpPr>
        <p:spPr>
          <a:xfrm>
            <a:off x="32781465" y="28686044"/>
            <a:ext cx="10350263" cy="1508760"/>
          </a:xfrm>
          <a:prstGeom prst="rect">
            <a:avLst/>
          </a:prstGeom>
          <a:noFill/>
          <a:ln w="63500">
            <a:solidFill>
              <a:schemeClr val="tx1">
                <a:lumMod val="95000"/>
                <a:lumOff val="5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wrap="square" lIns="457200" rIns="91440" rtlCol="0">
            <a:spAutoFit/>
          </a:bodyPr>
          <a:lstStyle/>
          <a:p>
            <a:r>
              <a:rPr lang="en-US" sz="3000" b="1" i="1" dirty="0">
                <a:solidFill>
                  <a:srgbClr val="424242"/>
                </a:solidFill>
                <a:effectLst/>
              </a:rPr>
              <a:t>Support provided by National Science Foundation (Grant # DMR-2148897) – Research Experiences for Undergraduates (REU) awarded to UAB</a:t>
            </a:r>
            <a:endParaRPr lang="en-US" sz="3000" b="1" i="1" dirty="0">
              <a:solidFill>
                <a:srgbClr val="201F1E"/>
              </a:solidFill>
              <a:cs typeface="Arial" panose="020B0604020202020204" pitchFamily="34" charset="0"/>
            </a:endParaRPr>
          </a:p>
        </p:txBody>
      </p:sp>
      <p:pic>
        <p:nvPicPr>
          <p:cNvPr id="12" name="Picture 11" descr="Diagram of a diagram of a molecule&#10;&#10;Description automatically generated">
            <a:extLst>
              <a:ext uri="{FF2B5EF4-FFF2-40B4-BE49-F238E27FC236}">
                <a16:creationId xmlns:a16="http://schemas.microsoft.com/office/drawing/2014/main" id="{CEAED659-A17E-648E-C176-A24D0AB60607}"/>
              </a:ext>
            </a:extLst>
          </p:cNvPr>
          <p:cNvPicPr>
            <a:picLocks noChangeAspect="1"/>
          </p:cNvPicPr>
          <p:nvPr/>
        </p:nvPicPr>
        <p:blipFill>
          <a:blip r:embed="rId9"/>
          <a:stretch>
            <a:fillRect/>
          </a:stretch>
        </p:blipFill>
        <p:spPr>
          <a:xfrm>
            <a:off x="3017467" y="12884420"/>
            <a:ext cx="5867914" cy="4229269"/>
          </a:xfrm>
          <a:prstGeom prst="rect">
            <a:avLst/>
          </a:prstGeom>
        </p:spPr>
      </p:pic>
      <p:sp>
        <p:nvSpPr>
          <p:cNvPr id="11" name="TextBox 10">
            <a:extLst>
              <a:ext uri="{FF2B5EF4-FFF2-40B4-BE49-F238E27FC236}">
                <a16:creationId xmlns:a16="http://schemas.microsoft.com/office/drawing/2014/main" id="{01D9AB65-227B-7BBE-EC06-903E3A11A8DA}"/>
              </a:ext>
            </a:extLst>
          </p:cNvPr>
          <p:cNvSpPr txBox="1"/>
          <p:nvPr/>
        </p:nvSpPr>
        <p:spPr>
          <a:xfrm>
            <a:off x="1845883" y="17073793"/>
            <a:ext cx="8248650" cy="461665"/>
          </a:xfrm>
          <a:prstGeom prst="rect">
            <a:avLst/>
          </a:prstGeom>
          <a:noFill/>
        </p:spPr>
        <p:txBody>
          <a:bodyPr wrap="square" rtlCol="0">
            <a:spAutoFit/>
          </a:bodyPr>
          <a:lstStyle/>
          <a:p>
            <a:r>
              <a:rPr lang="en-US" sz="2400" dirty="0"/>
              <a:t>Figure 1: Boron’s neutron absorption reaction [5]</a:t>
            </a:r>
          </a:p>
        </p:txBody>
      </p:sp>
      <p:cxnSp>
        <p:nvCxnSpPr>
          <p:cNvPr id="18" name="Straight Arrow Connector 17">
            <a:extLst>
              <a:ext uri="{FF2B5EF4-FFF2-40B4-BE49-F238E27FC236}">
                <a16:creationId xmlns:a16="http://schemas.microsoft.com/office/drawing/2014/main" id="{B2D70085-1738-3C69-C0B0-BEFB08126AFC}"/>
              </a:ext>
            </a:extLst>
          </p:cNvPr>
          <p:cNvCxnSpPr>
            <a:cxnSpLocks/>
          </p:cNvCxnSpPr>
          <p:nvPr/>
        </p:nvCxnSpPr>
        <p:spPr>
          <a:xfrm rot="16200000">
            <a:off x="13121649" y="24533790"/>
            <a:ext cx="0" cy="2084832"/>
          </a:xfrm>
          <a:prstGeom prst="straightConnector1">
            <a:avLst/>
          </a:prstGeom>
          <a:ln w="76200" cap="flat">
            <a:headEnd type="none"/>
            <a:tailEnd type="non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B9C29848-6295-C13C-4EFC-B39C45618B2B}"/>
              </a:ext>
            </a:extLst>
          </p:cNvPr>
          <p:cNvSpPr txBox="1"/>
          <p:nvPr/>
        </p:nvSpPr>
        <p:spPr>
          <a:xfrm>
            <a:off x="12506486" y="25057448"/>
            <a:ext cx="1225296" cy="461665"/>
          </a:xfrm>
          <a:prstGeom prst="rect">
            <a:avLst/>
          </a:prstGeom>
          <a:noFill/>
        </p:spPr>
        <p:txBody>
          <a:bodyPr wrap="square" rtlCol="0">
            <a:spAutoFit/>
          </a:bodyPr>
          <a:lstStyle/>
          <a:p>
            <a:pPr algn="ctr"/>
            <a:r>
              <a:rPr lang="en-US" sz="2400" b="1" dirty="0"/>
              <a:t>20 mm</a:t>
            </a:r>
          </a:p>
        </p:txBody>
      </p:sp>
      <p:cxnSp>
        <p:nvCxnSpPr>
          <p:cNvPr id="35" name="Straight Connector 34">
            <a:extLst>
              <a:ext uri="{FF2B5EF4-FFF2-40B4-BE49-F238E27FC236}">
                <a16:creationId xmlns:a16="http://schemas.microsoft.com/office/drawing/2014/main" id="{D3F94484-2D94-8A4D-9A10-A3CBEEE75B70}"/>
              </a:ext>
            </a:extLst>
          </p:cNvPr>
          <p:cNvCxnSpPr/>
          <p:nvPr/>
        </p:nvCxnSpPr>
        <p:spPr>
          <a:xfrm>
            <a:off x="14198316" y="25488741"/>
            <a:ext cx="0" cy="1828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65C1A1F-9EA7-45CD-E73D-E0AD682C470C}"/>
              </a:ext>
            </a:extLst>
          </p:cNvPr>
          <p:cNvCxnSpPr/>
          <p:nvPr/>
        </p:nvCxnSpPr>
        <p:spPr>
          <a:xfrm>
            <a:off x="12039951" y="25488741"/>
            <a:ext cx="0" cy="1828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721050"/>
      </p:ext>
    </p:extLst>
  </p:cSld>
  <p:clrMapOvr>
    <a:masterClrMapping/>
  </p:clrMapOvr>
</p:sld>
</file>

<file path=ppt/theme/theme1.xml><?xml version="1.0" encoding="utf-8"?>
<a:theme xmlns:a="http://schemas.openxmlformats.org/drawingml/2006/main" name="Atla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UAB_RESEARCHPOSTER1" id="{0F142DDD-8095-D240-BD75-18224EBF0A7F}" vid="{2EDC0620-1FB7-A441-8606-62D260D743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Sutton_poster</Template>
  <TotalTime>2985</TotalTime>
  <Words>1091</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Rockwell</vt:lpstr>
      <vt:lpstr>Times New Roman</vt:lpstr>
      <vt:lpstr>Wingdings</vt:lpstr>
      <vt:lpstr>Atlas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wesley sutton</dc:creator>
  <cp:lastModifiedBy>Cadenhead, Charita H</cp:lastModifiedBy>
  <cp:revision>16</cp:revision>
  <dcterms:created xsi:type="dcterms:W3CDTF">2023-07-17T13:18:59Z</dcterms:created>
  <dcterms:modified xsi:type="dcterms:W3CDTF">2023-07-21T16:09:02Z</dcterms:modified>
</cp:coreProperties>
</file>