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sldIdLst>
    <p:sldId id="256" r:id="rId2"/>
  </p:sldIdLst>
  <p:sldSz cx="43891200" cy="32918400"/>
  <p:notesSz cx="6858000" cy="9144000"/>
  <p:defaultTextStyle>
    <a:defPPr>
      <a:defRPr lang="en-US"/>
    </a:defPPr>
    <a:lvl1pPr marL="0" algn="l" defTabSz="2926080" rtl="0" eaLnBrk="1" latinLnBrk="0" hangingPunct="1">
      <a:defRPr sz="11520" kern="1200">
        <a:solidFill>
          <a:schemeClr val="tx1"/>
        </a:solidFill>
        <a:latin typeface="+mn-lt"/>
        <a:ea typeface="+mn-ea"/>
        <a:cs typeface="+mn-cs"/>
      </a:defRPr>
    </a:lvl1pPr>
    <a:lvl2pPr marL="2926080" algn="l" defTabSz="2926080" rtl="0" eaLnBrk="1" latinLnBrk="0" hangingPunct="1">
      <a:defRPr sz="11520" kern="1200">
        <a:solidFill>
          <a:schemeClr val="tx1"/>
        </a:solidFill>
        <a:latin typeface="+mn-lt"/>
        <a:ea typeface="+mn-ea"/>
        <a:cs typeface="+mn-cs"/>
      </a:defRPr>
    </a:lvl2pPr>
    <a:lvl3pPr marL="5852160" algn="l" defTabSz="2926080" rtl="0" eaLnBrk="1" latinLnBrk="0" hangingPunct="1">
      <a:defRPr sz="11520" kern="1200">
        <a:solidFill>
          <a:schemeClr val="tx1"/>
        </a:solidFill>
        <a:latin typeface="+mn-lt"/>
        <a:ea typeface="+mn-ea"/>
        <a:cs typeface="+mn-cs"/>
      </a:defRPr>
    </a:lvl3pPr>
    <a:lvl4pPr marL="8778240" algn="l" defTabSz="2926080" rtl="0" eaLnBrk="1" latinLnBrk="0" hangingPunct="1">
      <a:defRPr sz="11520" kern="1200">
        <a:solidFill>
          <a:schemeClr val="tx1"/>
        </a:solidFill>
        <a:latin typeface="+mn-lt"/>
        <a:ea typeface="+mn-ea"/>
        <a:cs typeface="+mn-cs"/>
      </a:defRPr>
    </a:lvl4pPr>
    <a:lvl5pPr marL="11704320" algn="l" defTabSz="2926080" rtl="0" eaLnBrk="1" latinLnBrk="0" hangingPunct="1">
      <a:defRPr sz="11520" kern="1200">
        <a:solidFill>
          <a:schemeClr val="tx1"/>
        </a:solidFill>
        <a:latin typeface="+mn-lt"/>
        <a:ea typeface="+mn-ea"/>
        <a:cs typeface="+mn-cs"/>
      </a:defRPr>
    </a:lvl5pPr>
    <a:lvl6pPr marL="14630400" algn="l" defTabSz="2926080" rtl="0" eaLnBrk="1" latinLnBrk="0" hangingPunct="1">
      <a:defRPr sz="11520" kern="1200">
        <a:solidFill>
          <a:schemeClr val="tx1"/>
        </a:solidFill>
        <a:latin typeface="+mn-lt"/>
        <a:ea typeface="+mn-ea"/>
        <a:cs typeface="+mn-cs"/>
      </a:defRPr>
    </a:lvl6pPr>
    <a:lvl7pPr marL="17556480" algn="l" defTabSz="2926080" rtl="0" eaLnBrk="1" latinLnBrk="0" hangingPunct="1">
      <a:defRPr sz="11520" kern="1200">
        <a:solidFill>
          <a:schemeClr val="tx1"/>
        </a:solidFill>
        <a:latin typeface="+mn-lt"/>
        <a:ea typeface="+mn-ea"/>
        <a:cs typeface="+mn-cs"/>
      </a:defRPr>
    </a:lvl7pPr>
    <a:lvl8pPr marL="20482560" algn="l" defTabSz="2926080" rtl="0" eaLnBrk="1" latinLnBrk="0" hangingPunct="1">
      <a:defRPr sz="11520" kern="1200">
        <a:solidFill>
          <a:schemeClr val="tx1"/>
        </a:solidFill>
        <a:latin typeface="+mn-lt"/>
        <a:ea typeface="+mn-ea"/>
        <a:cs typeface="+mn-cs"/>
      </a:defRPr>
    </a:lvl8pPr>
    <a:lvl9pPr marL="23408640" algn="l" defTabSz="2926080" rtl="0" eaLnBrk="1" latinLnBrk="0" hangingPunct="1">
      <a:defRPr sz="115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8C23"/>
    <a:srgbClr val="10673A"/>
    <a:srgbClr val="2D67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15" autoAdjust="0"/>
    <p:restoredTop sz="94643" autoAdjust="0"/>
  </p:normalViewPr>
  <p:slideViewPr>
    <p:cSldViewPr snapToGrid="0" snapToObjects="1">
      <p:cViewPr>
        <p:scale>
          <a:sx n="26" d="100"/>
          <a:sy n="26" d="100"/>
        </p:scale>
        <p:origin x="984" y="-96"/>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8846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4C07DE-CEF4-8445-99CC-B8D80125FAD4}"/>
              </a:ext>
            </a:extLst>
          </p:cNvPr>
          <p:cNvSpPr/>
          <p:nvPr userDrawn="1"/>
        </p:nvSpPr>
        <p:spPr>
          <a:xfrm>
            <a:off x="0" y="0"/>
            <a:ext cx="43891200" cy="32918400"/>
          </a:xfrm>
          <a:prstGeom prst="rect">
            <a:avLst/>
          </a:prstGeom>
          <a:gradFill flip="none" rotWithShape="1">
            <a:gsLst>
              <a:gs pos="0">
                <a:srgbClr val="278C23"/>
              </a:gs>
              <a:gs pos="100000">
                <a:srgbClr val="2D673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40" dirty="0"/>
          </a:p>
        </p:txBody>
      </p:sp>
      <p:sp>
        <p:nvSpPr>
          <p:cNvPr id="8" name="TextBox 7"/>
          <p:cNvSpPr txBox="1"/>
          <p:nvPr userDrawn="1"/>
        </p:nvSpPr>
        <p:spPr>
          <a:xfrm>
            <a:off x="35763200" y="1305383"/>
            <a:ext cx="7213600" cy="1200329"/>
          </a:xfrm>
          <a:prstGeom prst="rect">
            <a:avLst/>
          </a:prstGeom>
          <a:noFill/>
        </p:spPr>
        <p:txBody>
          <a:bodyPr wrap="square" rtlCol="0">
            <a:spAutoFit/>
          </a:bodyPr>
          <a:lstStyle/>
          <a:p>
            <a:pPr algn="r"/>
            <a:r>
              <a:rPr lang="en-US" sz="7200" dirty="0">
                <a:solidFill>
                  <a:schemeClr val="bg1"/>
                </a:solidFill>
                <a:latin typeface="Arial" charset="0"/>
                <a:ea typeface="Arial" charset="0"/>
                <a:cs typeface="Arial" charset="0"/>
              </a:rPr>
              <a:t>uab.edu</a:t>
            </a:r>
          </a:p>
        </p:txBody>
      </p:sp>
      <p:sp>
        <p:nvSpPr>
          <p:cNvPr id="9" name="Rectangle 8">
            <a:extLst>
              <a:ext uri="{FF2B5EF4-FFF2-40B4-BE49-F238E27FC236}">
                <a16:creationId xmlns:a16="http://schemas.microsoft.com/office/drawing/2014/main" id="{D8EC76D2-5B3D-404B-8CA9-14CE1FBC3E01}"/>
              </a:ext>
            </a:extLst>
          </p:cNvPr>
          <p:cNvSpPr/>
          <p:nvPr userDrawn="1"/>
        </p:nvSpPr>
        <p:spPr>
          <a:xfrm>
            <a:off x="1" y="0"/>
            <a:ext cx="12750800" cy="2950208"/>
          </a:xfrm>
          <a:prstGeom prst="rect">
            <a:avLst/>
          </a:prstGeom>
          <a:gradFill>
            <a:gsLst>
              <a:gs pos="0">
                <a:schemeClr val="accent2">
                  <a:alpha val="85000"/>
                </a:schemeClr>
              </a:gs>
              <a:gs pos="100000">
                <a:schemeClr val="accent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40"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677" y="925099"/>
            <a:ext cx="10822611" cy="980448"/>
          </a:xfrm>
          <a:prstGeom prst="rect">
            <a:avLst/>
          </a:prstGeom>
        </p:spPr>
      </p:pic>
      <p:cxnSp>
        <p:nvCxnSpPr>
          <p:cNvPr id="14" name="Straight Connector 13"/>
          <p:cNvCxnSpPr/>
          <p:nvPr userDrawn="1"/>
        </p:nvCxnSpPr>
        <p:spPr>
          <a:xfrm>
            <a:off x="0" y="2950208"/>
            <a:ext cx="43891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786856" y="4323737"/>
            <a:ext cx="10363200" cy="272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2775376" y="4323738"/>
            <a:ext cx="10363200" cy="27239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1936912" y="4323738"/>
            <a:ext cx="20085840" cy="27239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9918084"/>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3291840" rtl="0" eaLnBrk="1" latinLnBrk="0" hangingPunct="1">
        <a:lnSpc>
          <a:spcPct val="85000"/>
        </a:lnSpc>
        <a:spcBef>
          <a:spcPct val="0"/>
        </a:spcBef>
        <a:buNone/>
        <a:defRPr sz="14400" b="0" i="0" kern="1200" cap="none" spc="-544">
          <a:solidFill>
            <a:schemeClr val="tx1"/>
          </a:solidFill>
          <a:effectLst/>
          <a:latin typeface="+mj-lt"/>
          <a:ea typeface="+mj-ea"/>
          <a:cs typeface="+mj-cs"/>
        </a:defRPr>
      </a:lvl1pPr>
    </p:titleStyle>
    <p:bodyStyle>
      <a:lvl1pPr marL="822963" indent="-822963" algn="l" defTabSz="3291840" rtl="0" eaLnBrk="1" latinLnBrk="0" hangingPunct="1">
        <a:lnSpc>
          <a:spcPct val="120000"/>
        </a:lnSpc>
        <a:spcBef>
          <a:spcPts val="3603"/>
        </a:spcBef>
        <a:buClr>
          <a:schemeClr val="accent2"/>
        </a:buClr>
        <a:buSzPct val="100000"/>
        <a:buFontTx/>
        <a:buBlip>
          <a:blip r:embed="rId4"/>
        </a:buBlip>
        <a:defRPr sz="6483" kern="1200">
          <a:solidFill>
            <a:schemeClr val="bg1"/>
          </a:solidFill>
          <a:effectLst/>
          <a:latin typeface="Arial" charset="0"/>
          <a:ea typeface="Arial" charset="0"/>
          <a:cs typeface="Arial" charset="0"/>
        </a:defRPr>
      </a:lvl1pPr>
      <a:lvl2pPr marL="2468883" indent="-822963" algn="l" defTabSz="3291840" rtl="0" eaLnBrk="1" latinLnBrk="0" hangingPunct="1">
        <a:lnSpc>
          <a:spcPct val="120000"/>
        </a:lnSpc>
        <a:spcBef>
          <a:spcPts val="1798"/>
        </a:spcBef>
        <a:buClr>
          <a:schemeClr val="accent2"/>
        </a:buClr>
        <a:buSzPct val="100000"/>
        <a:buFontTx/>
        <a:buBlip>
          <a:blip r:embed="rId4"/>
        </a:buBlip>
        <a:defRPr sz="5760" kern="1200">
          <a:solidFill>
            <a:schemeClr val="bg1"/>
          </a:solidFill>
          <a:effectLst/>
          <a:latin typeface="Arial" charset="0"/>
          <a:ea typeface="Arial" charset="0"/>
          <a:cs typeface="Arial" charset="0"/>
        </a:defRPr>
      </a:lvl2pPr>
      <a:lvl3pPr marL="4114803" indent="-822963" algn="l" defTabSz="3291840" rtl="0" eaLnBrk="1" latinLnBrk="0" hangingPunct="1">
        <a:lnSpc>
          <a:spcPct val="120000"/>
        </a:lnSpc>
        <a:spcBef>
          <a:spcPts val="1798"/>
        </a:spcBef>
        <a:buClr>
          <a:schemeClr val="accent2"/>
        </a:buClr>
        <a:buSzPct val="100000"/>
        <a:buFontTx/>
        <a:buBlip>
          <a:blip r:embed="rId4"/>
        </a:buBlip>
        <a:defRPr sz="5043" kern="1200">
          <a:solidFill>
            <a:schemeClr val="bg1"/>
          </a:solidFill>
          <a:effectLst/>
          <a:latin typeface="Arial" charset="0"/>
          <a:ea typeface="Arial" charset="0"/>
          <a:cs typeface="Arial" charset="0"/>
        </a:defRPr>
      </a:lvl3pPr>
      <a:lvl4pPr marL="5760723" indent="-822963" algn="l" defTabSz="3291840" rtl="0" eaLnBrk="1" latinLnBrk="0" hangingPunct="1">
        <a:lnSpc>
          <a:spcPct val="120000"/>
        </a:lnSpc>
        <a:spcBef>
          <a:spcPts val="1798"/>
        </a:spcBef>
        <a:buClr>
          <a:schemeClr val="accent2"/>
        </a:buClr>
        <a:buSzPct val="100000"/>
        <a:buFontTx/>
        <a:buBlip>
          <a:blip r:embed="rId4"/>
        </a:buBlip>
        <a:defRPr sz="4320" kern="1200">
          <a:solidFill>
            <a:schemeClr val="bg1"/>
          </a:solidFill>
          <a:effectLst/>
          <a:latin typeface="Arial" charset="0"/>
          <a:ea typeface="Arial" charset="0"/>
          <a:cs typeface="Arial" charset="0"/>
        </a:defRPr>
      </a:lvl4pPr>
      <a:lvl5pPr marL="7406643" indent="-822963" algn="l" defTabSz="3291840" rtl="0" eaLnBrk="1" latinLnBrk="0" hangingPunct="1">
        <a:lnSpc>
          <a:spcPct val="120000"/>
        </a:lnSpc>
        <a:spcBef>
          <a:spcPts val="1798"/>
        </a:spcBef>
        <a:buClr>
          <a:schemeClr val="accent2"/>
        </a:buClr>
        <a:buSzPct val="100000"/>
        <a:buFontTx/>
        <a:buBlip>
          <a:blip r:embed="rId4"/>
        </a:buBlip>
        <a:defRPr sz="4320" kern="1200">
          <a:solidFill>
            <a:schemeClr val="bg1"/>
          </a:solidFill>
          <a:effectLst/>
          <a:latin typeface="Arial" charset="0"/>
          <a:ea typeface="Arial" charset="0"/>
          <a:cs typeface="Arial" charset="0"/>
        </a:defRPr>
      </a:lvl5pPr>
      <a:lvl6pPr marL="9052563" indent="-822963" algn="l" defTabSz="3291840" rtl="0" eaLnBrk="1" latinLnBrk="0" hangingPunct="1">
        <a:lnSpc>
          <a:spcPct val="120000"/>
        </a:lnSpc>
        <a:spcBef>
          <a:spcPts val="1798"/>
        </a:spcBef>
        <a:buClr>
          <a:schemeClr val="accent2"/>
        </a:buClr>
        <a:buSzPct val="100000"/>
        <a:buFontTx/>
        <a:buBlip>
          <a:blip r:embed="rId4"/>
        </a:buBlip>
        <a:defRPr sz="4320" kern="1200">
          <a:solidFill>
            <a:schemeClr val="bg1"/>
          </a:solidFill>
          <a:effectLst/>
          <a:latin typeface="Arial" charset="0"/>
          <a:ea typeface="Arial" charset="0"/>
          <a:cs typeface="Arial" charset="0"/>
        </a:defRPr>
      </a:lvl6pPr>
      <a:lvl7pPr marL="10698483" indent="-822963" algn="l" defTabSz="3291840" rtl="0" eaLnBrk="1" latinLnBrk="0" hangingPunct="1">
        <a:lnSpc>
          <a:spcPct val="120000"/>
        </a:lnSpc>
        <a:spcBef>
          <a:spcPts val="1798"/>
        </a:spcBef>
        <a:buClr>
          <a:schemeClr val="accent2"/>
        </a:buClr>
        <a:buSzPct val="100000"/>
        <a:buFontTx/>
        <a:buBlip>
          <a:blip r:embed="rId4"/>
        </a:buBlip>
        <a:defRPr sz="4320" kern="1200">
          <a:solidFill>
            <a:schemeClr val="bg1"/>
          </a:solidFill>
          <a:effectLst/>
          <a:latin typeface="Arial" charset="0"/>
          <a:ea typeface="Arial" charset="0"/>
          <a:cs typeface="Arial" charset="0"/>
        </a:defRPr>
      </a:lvl7pPr>
      <a:lvl8pPr marL="12344403" indent="-822963" algn="l" defTabSz="3291840" rtl="0" eaLnBrk="1" latinLnBrk="0" hangingPunct="1">
        <a:lnSpc>
          <a:spcPct val="120000"/>
        </a:lnSpc>
        <a:spcBef>
          <a:spcPts val="1798"/>
        </a:spcBef>
        <a:buClr>
          <a:schemeClr val="accent2"/>
        </a:buClr>
        <a:buSzPct val="100000"/>
        <a:buFontTx/>
        <a:buBlip>
          <a:blip r:embed="rId4"/>
        </a:buBlip>
        <a:defRPr sz="4320" kern="1200">
          <a:solidFill>
            <a:schemeClr val="bg1"/>
          </a:solidFill>
          <a:effectLst/>
          <a:latin typeface="Arial" charset="0"/>
          <a:ea typeface="Arial" charset="0"/>
          <a:cs typeface="Arial" charset="0"/>
        </a:defRPr>
      </a:lvl8pPr>
      <a:lvl9pPr marL="13990323" indent="-822963" algn="l" defTabSz="3291840" rtl="0" eaLnBrk="1" latinLnBrk="0" hangingPunct="1">
        <a:lnSpc>
          <a:spcPct val="120000"/>
        </a:lnSpc>
        <a:spcBef>
          <a:spcPts val="1798"/>
        </a:spcBef>
        <a:buClr>
          <a:schemeClr val="accent2"/>
        </a:buClr>
        <a:buSzPct val="100000"/>
        <a:buFontTx/>
        <a:buBlip>
          <a:blip r:embed="rId4"/>
        </a:buBlip>
        <a:defRPr sz="4320" kern="1200">
          <a:solidFill>
            <a:schemeClr val="bg1"/>
          </a:solidFill>
          <a:effectLst/>
          <a:latin typeface="Arial" charset="0"/>
          <a:ea typeface="Arial" charset="0"/>
          <a:cs typeface="Arial" charset="0"/>
        </a:defRPr>
      </a:lvl9pPr>
    </p:bodyStyle>
    <p:otherStyle>
      <a:defPPr>
        <a:defRPr lang="en-US"/>
      </a:defPPr>
      <a:lvl1pPr marL="0" algn="l" defTabSz="3291840" rtl="0" eaLnBrk="1" latinLnBrk="0" hangingPunct="1">
        <a:defRPr sz="6483" kern="1200">
          <a:solidFill>
            <a:schemeClr val="tx1"/>
          </a:solidFill>
          <a:latin typeface="+mn-lt"/>
          <a:ea typeface="+mn-ea"/>
          <a:cs typeface="+mn-cs"/>
        </a:defRPr>
      </a:lvl1pPr>
      <a:lvl2pPr marL="1645920" algn="l" defTabSz="3291840" rtl="0" eaLnBrk="1" latinLnBrk="0" hangingPunct="1">
        <a:defRPr sz="6483" kern="1200">
          <a:solidFill>
            <a:schemeClr val="tx1"/>
          </a:solidFill>
          <a:latin typeface="+mn-lt"/>
          <a:ea typeface="+mn-ea"/>
          <a:cs typeface="+mn-cs"/>
        </a:defRPr>
      </a:lvl2pPr>
      <a:lvl3pPr marL="3291840" algn="l" defTabSz="3291840" rtl="0" eaLnBrk="1" latinLnBrk="0" hangingPunct="1">
        <a:defRPr sz="6483" kern="1200">
          <a:solidFill>
            <a:schemeClr val="tx1"/>
          </a:solidFill>
          <a:latin typeface="+mn-lt"/>
          <a:ea typeface="+mn-ea"/>
          <a:cs typeface="+mn-cs"/>
        </a:defRPr>
      </a:lvl3pPr>
      <a:lvl4pPr marL="4937760" algn="l" defTabSz="3291840" rtl="0" eaLnBrk="1" latinLnBrk="0" hangingPunct="1">
        <a:defRPr sz="6483" kern="1200">
          <a:solidFill>
            <a:schemeClr val="tx1"/>
          </a:solidFill>
          <a:latin typeface="+mn-lt"/>
          <a:ea typeface="+mn-ea"/>
          <a:cs typeface="+mn-cs"/>
        </a:defRPr>
      </a:lvl4pPr>
      <a:lvl5pPr marL="6583680" algn="l" defTabSz="3291840" rtl="0" eaLnBrk="1" latinLnBrk="0" hangingPunct="1">
        <a:defRPr sz="6483" kern="1200">
          <a:solidFill>
            <a:schemeClr val="tx1"/>
          </a:solidFill>
          <a:latin typeface="+mn-lt"/>
          <a:ea typeface="+mn-ea"/>
          <a:cs typeface="+mn-cs"/>
        </a:defRPr>
      </a:lvl5pPr>
      <a:lvl6pPr marL="8229600" algn="l" defTabSz="3291840" rtl="0" eaLnBrk="1" latinLnBrk="0" hangingPunct="1">
        <a:defRPr sz="6483" kern="1200">
          <a:solidFill>
            <a:schemeClr val="tx1"/>
          </a:solidFill>
          <a:latin typeface="+mn-lt"/>
          <a:ea typeface="+mn-ea"/>
          <a:cs typeface="+mn-cs"/>
        </a:defRPr>
      </a:lvl6pPr>
      <a:lvl7pPr marL="9875520" algn="l" defTabSz="3291840" rtl="0" eaLnBrk="1" latinLnBrk="0" hangingPunct="1">
        <a:defRPr sz="6483" kern="1200">
          <a:solidFill>
            <a:schemeClr val="tx1"/>
          </a:solidFill>
          <a:latin typeface="+mn-lt"/>
          <a:ea typeface="+mn-ea"/>
          <a:cs typeface="+mn-cs"/>
        </a:defRPr>
      </a:lvl7pPr>
      <a:lvl8pPr marL="11521440" algn="l" defTabSz="3291840" rtl="0" eaLnBrk="1" latinLnBrk="0" hangingPunct="1">
        <a:defRPr sz="6483" kern="1200">
          <a:solidFill>
            <a:schemeClr val="tx1"/>
          </a:solidFill>
          <a:latin typeface="+mn-lt"/>
          <a:ea typeface="+mn-ea"/>
          <a:cs typeface="+mn-cs"/>
        </a:defRPr>
      </a:lvl8pPr>
      <a:lvl9pPr marL="13167360" algn="l" defTabSz="3291840" rtl="0" eaLnBrk="1" latinLnBrk="0" hangingPunct="1">
        <a:defRPr sz="64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75E04-615F-92A7-34BF-54145A388563}"/>
              </a:ext>
            </a:extLst>
          </p:cNvPr>
          <p:cNvSpPr txBox="1"/>
          <p:nvPr/>
        </p:nvSpPr>
        <p:spPr>
          <a:xfrm>
            <a:off x="1460015" y="4668393"/>
            <a:ext cx="9032299" cy="11283089"/>
          </a:xfrm>
          <a:prstGeom prst="rect">
            <a:avLst/>
          </a:prstGeom>
          <a:solidFill>
            <a:schemeClr val="accent2">
              <a:lumMod val="40000"/>
              <a:lumOff val="60000"/>
            </a:schemeClr>
          </a:solidFill>
        </p:spPr>
        <p:txBody>
          <a:bodyPr wrap="square" rtlCol="0">
            <a:spAutoFit/>
          </a:bodyPr>
          <a:lstStyle/>
          <a:p>
            <a:pPr algn="ctr"/>
            <a:r>
              <a:rPr lang="en-US" dirty="0"/>
              <a:t>Abstract</a:t>
            </a:r>
          </a:p>
          <a:p>
            <a:pPr marL="1143000" indent="-1143000">
              <a:buFont typeface="Arial" panose="020B0604020202020204" pitchFamily="34" charset="0"/>
              <a:buChar char="•"/>
            </a:pPr>
            <a:r>
              <a:rPr lang="en-US" sz="3400" dirty="0"/>
              <a:t>Hemp derived from the </a:t>
            </a:r>
            <a:r>
              <a:rPr lang="en-US" sz="3400" i="1" dirty="0"/>
              <a:t>Cannabis Sativa</a:t>
            </a:r>
            <a:r>
              <a:rPr lang="en-US" sz="3400" dirty="0"/>
              <a:t> plant in 2018 was legalized in the Hemp Farming Act of 2018, legalizing hemp that has a </a:t>
            </a:r>
            <a:r>
              <a:rPr lang="en-US" sz="3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4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en-US" sz="3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THC</a:t>
            </a:r>
            <a:r>
              <a:rPr lang="en-US" sz="3400" dirty="0">
                <a:effectLst/>
              </a:rPr>
              <a:t> maximum concentration of 0.3%.</a:t>
            </a:r>
          </a:p>
          <a:p>
            <a:pPr marL="1143000" indent="-1143000">
              <a:buFont typeface="Arial" panose="020B0604020202020204" pitchFamily="34" charset="0"/>
              <a:buChar char="•"/>
            </a:pPr>
            <a:r>
              <a:rPr lang="en-US" sz="3400" dirty="0"/>
              <a:t>The objective was to determine if the cannabinoids in vape pens actually contain what is on the label. </a:t>
            </a:r>
          </a:p>
          <a:p>
            <a:pPr marL="1143000" indent="-1143000">
              <a:buFont typeface="Arial" panose="020B0604020202020204" pitchFamily="34" charset="0"/>
              <a:buChar char="•"/>
            </a:pPr>
            <a:r>
              <a:rPr lang="en-US" sz="3400" dirty="0"/>
              <a:t>The GC-MS was used to separate the complex oils from the vape cartridges, and used to identify and analyze the unknown peaks </a:t>
            </a:r>
          </a:p>
          <a:p>
            <a:pPr marL="1143000" indent="-1143000">
              <a:buFont typeface="Arial" panose="020B0604020202020204" pitchFamily="34" charset="0"/>
              <a:buChar char="•"/>
            </a:pPr>
            <a:r>
              <a:rPr lang="en-US" sz="3400" dirty="0"/>
              <a:t>Five vapes were analyzed using the GC-MS. Through these vapes ten cannabinoids, 3 terpenes were identified</a:t>
            </a:r>
          </a:p>
          <a:p>
            <a:pPr marL="1143000" indent="-1143000">
              <a:buFont typeface="Arial" panose="020B0604020202020204" pitchFamily="34" charset="0"/>
              <a:buChar char="•"/>
            </a:pPr>
            <a:r>
              <a:rPr lang="en-US" sz="3400" dirty="0"/>
              <a:t>It was discovered that the vape oil liquid detected more cannabinoids that the vape oil vapors </a:t>
            </a:r>
          </a:p>
        </p:txBody>
      </p:sp>
      <p:sp>
        <p:nvSpPr>
          <p:cNvPr id="3" name="TextBox 2">
            <a:extLst>
              <a:ext uri="{FF2B5EF4-FFF2-40B4-BE49-F238E27FC236}">
                <a16:creationId xmlns:a16="http://schemas.microsoft.com/office/drawing/2014/main" id="{931012F1-586F-1BAD-4060-DA03E8FAD4B9}"/>
              </a:ext>
            </a:extLst>
          </p:cNvPr>
          <p:cNvSpPr txBox="1"/>
          <p:nvPr/>
        </p:nvSpPr>
        <p:spPr>
          <a:xfrm rot="10800000" flipV="1">
            <a:off x="1460017" y="19586793"/>
            <a:ext cx="9032297" cy="11631902"/>
          </a:xfrm>
          <a:prstGeom prst="rect">
            <a:avLst/>
          </a:prstGeom>
          <a:solidFill>
            <a:schemeClr val="accent2">
              <a:lumMod val="40000"/>
              <a:lumOff val="60000"/>
            </a:schemeClr>
          </a:solidFill>
        </p:spPr>
        <p:txBody>
          <a:bodyPr wrap="square" rtlCol="0">
            <a:spAutoFit/>
          </a:bodyPr>
          <a:lstStyle/>
          <a:p>
            <a:pPr algn="ctr"/>
            <a:r>
              <a:rPr lang="en-US" dirty="0"/>
              <a:t>Introduction </a:t>
            </a:r>
          </a:p>
          <a:p>
            <a:pPr marL="1143000" indent="-1143000">
              <a:buFont typeface="Arial" panose="020B0604020202020204" pitchFamily="34" charset="0"/>
              <a:buChar char="•"/>
            </a:pP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THC</a:t>
            </a:r>
            <a:r>
              <a:rPr lang="en-US" sz="3200" dirty="0">
                <a:effectLst/>
              </a:rPr>
              <a:t> is the main cannabinoid in Cannabis Sativa with its psychoactive properties to give the “high” feeling. </a:t>
            </a:r>
          </a:p>
          <a:p>
            <a:pPr marL="1143000" indent="-1143000">
              <a:buFont typeface="Arial" panose="020B0604020202020204" pitchFamily="34" charset="0"/>
              <a:buChar char="•"/>
            </a:pP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8</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THC</a:t>
            </a:r>
            <a:r>
              <a:rPr lang="en-US" sz="3200" dirty="0">
                <a:effectLst/>
              </a:rPr>
              <a:t> is an isomer of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THC with the only difference being a double bond at carbon 8 unlike 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THC which has the double bond on carbon 9. Δ</a:t>
            </a:r>
            <a:r>
              <a:rPr lang="en-US" sz="32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8</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THC does not occur naturally, it is manufactured through a chemical extraction from hemp- derived CBD.</a:t>
            </a:r>
          </a:p>
          <a:p>
            <a:pPr marL="1143000" indent="-1143000">
              <a:buFont typeface="Arial" panose="020B0604020202020204" pitchFamily="34" charset="0"/>
              <a:buChar char="•"/>
            </a:pP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CBD is a naturally occurring isomer of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THC. It is non psychoactive and only has two rings unlike 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THC which has 3 rings. </a:t>
            </a:r>
          </a:p>
          <a:p>
            <a:pPr marL="1143000" indent="-1143000">
              <a:buFont typeface="Arial" panose="020B0604020202020204" pitchFamily="34" charset="0"/>
              <a:buChar char="•"/>
            </a:pP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Terpenes are a chemical compound that is responsible for the taste and smell in cannabinoids</a:t>
            </a:r>
          </a:p>
          <a:p>
            <a:pPr marL="1143000" indent="-1143000">
              <a:buFont typeface="Arial" panose="020B0604020202020204" pitchFamily="34" charset="0"/>
              <a:buChar char="•"/>
            </a:pP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Vapes can be used to co</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nsume nicotine, cannabis, or other substances. The parts of the vape are the cartridge, coil, sensor or power button, and battery </a:t>
            </a:r>
            <a:endPar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indent="-1143000">
              <a:buFont typeface="Arial" panose="020B0604020202020204" pitchFamily="34" charset="0"/>
              <a:buChar char="•"/>
            </a:pPr>
            <a:endParaRPr lang="en-US" sz="40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5EE9C61-74A6-34CF-84C7-A57AFDCD7FF9}"/>
              </a:ext>
            </a:extLst>
          </p:cNvPr>
          <p:cNvSpPr txBox="1"/>
          <p:nvPr/>
        </p:nvSpPr>
        <p:spPr>
          <a:xfrm>
            <a:off x="12208931" y="19138410"/>
            <a:ext cx="19488151" cy="12259766"/>
          </a:xfrm>
          <a:prstGeom prst="rect">
            <a:avLst/>
          </a:prstGeom>
          <a:solidFill>
            <a:schemeClr val="tx2">
              <a:lumMod val="40000"/>
              <a:lumOff val="60000"/>
            </a:schemeClr>
          </a:solidFill>
        </p:spPr>
        <p:txBody>
          <a:bodyPr wrap="square" numCol="2" rtlCol="0">
            <a:spAutoFit/>
          </a:bodyPr>
          <a:lstStyle/>
          <a:p>
            <a:pPr marL="1143000" indent="-1143000" algn="l">
              <a:buFont typeface="Arial" panose="020B0604020202020204" pitchFamily="34" charset="0"/>
              <a:buChar char="•"/>
            </a:pPr>
            <a:r>
              <a:rPr lang="en-US" sz="3200" dirty="0"/>
              <a:t>The SB vape was labeled to have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THC P, and THC JD</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When the vape oil liquid was tested the GC-MS showed around 30 peaks. A dilution was done and three main peaks were discovered. These peaks are the cannabinoids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a:t>
            </a:r>
            <a:endPar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1143000" indent="-1143000" algn="l">
              <a:buFont typeface="Arial" panose="020B0604020202020204" pitchFamily="34" charset="0"/>
              <a:buChar char="•"/>
            </a:pPr>
            <a:r>
              <a:rPr lang="en-US" sz="3200" dirty="0">
                <a:solidFill>
                  <a:srgbClr val="000000"/>
                </a:solidFill>
                <a:latin typeface="Calibri" panose="020F0502020204030204" pitchFamily="34" charset="0"/>
                <a:cs typeface="Times New Roman" panose="02020603050405020304" pitchFamily="18" charset="0"/>
              </a:rPr>
              <a:t>When the vape oil vapors were tested only one peak was seen on the GC-MS. That peak was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r>
              <a:rPr lang="en-US" sz="3200" dirty="0">
                <a:solidFill>
                  <a:srgbClr val="000000"/>
                </a:solidFill>
                <a:latin typeface="Calibri" panose="020F0502020204030204" pitchFamily="34" charset="0"/>
                <a:cs typeface="Times New Roman" panose="02020603050405020304" pitchFamily="18" charset="0"/>
              </a:rPr>
              <a:t> The reason that you only get one peak when the vapor are tested opposed to the liquid is because there are not the same cannabinoids listed on the label than what is actually in the vape or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r>
              <a:rPr lang="en-US" sz="3200" dirty="0">
                <a:solidFill>
                  <a:srgbClr val="000000"/>
                </a:solidFill>
                <a:latin typeface="Calibri" panose="020F0502020204030204" pitchFamily="34" charset="0"/>
                <a:cs typeface="Times New Roman" panose="02020603050405020304" pitchFamily="18" charset="0"/>
              </a:rPr>
              <a:t>is the cannabinoid of highest concentration so it is the most prominent in testing </a:t>
            </a: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r>
              <a:rPr lang="en-US" sz="3200" dirty="0">
                <a:solidFill>
                  <a:srgbClr val="000000"/>
                </a:solidFill>
                <a:latin typeface="Calibri" panose="020F0502020204030204" pitchFamily="34" charset="0"/>
                <a:cs typeface="Times New Roman" panose="02020603050405020304" pitchFamily="18" charset="0"/>
              </a:rPr>
              <a:t>The Viva vape was labeled to have THC O,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r>
              <a:rPr lang="en-US" sz="3200" dirty="0">
                <a:solidFill>
                  <a:srgbClr val="000000"/>
                </a:solidFill>
                <a:latin typeface="Calibri" panose="020F0502020204030204" pitchFamily="34" charset="0"/>
                <a:cs typeface="Times New Roman" panose="02020603050405020304" pitchFamily="18" charset="0"/>
              </a:rPr>
              <a:t>, and THC P. When the vapor oil  liquid was tested 5 main peaks were identified. </a:t>
            </a:r>
          </a:p>
          <a:p>
            <a:pPr marL="1143000" indent="-1143000" algn="l">
              <a:buFont typeface="Arial" panose="020B0604020202020204" pitchFamily="34" charset="0"/>
              <a:buChar char="•"/>
            </a:pPr>
            <a:r>
              <a:rPr lang="en-US" sz="3200" dirty="0">
                <a:solidFill>
                  <a:srgbClr val="000000"/>
                </a:solidFill>
                <a:latin typeface="Calibri" panose="020F0502020204030204" pitchFamily="34" charset="0"/>
                <a:cs typeface="Times New Roman" panose="02020603050405020304" pitchFamily="18" charset="0"/>
              </a:rPr>
              <a:t>When the vapors were tested 3 peaks representing 3 different cannabinoids. They were identified as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r>
              <a:rPr lang="en-US" sz="3200" dirty="0">
                <a:solidFill>
                  <a:srgbClr val="000000"/>
                </a:solidFill>
                <a:latin typeface="Calibri" panose="020F0502020204030204" pitchFamily="34" charset="0"/>
                <a:cs typeface="Times New Roman" panose="02020603050405020304" pitchFamily="18" charset="0"/>
              </a:rPr>
              <a:t>,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 </a:t>
            </a:r>
            <a:r>
              <a:rPr lang="en-US" sz="3200" dirty="0">
                <a:solidFill>
                  <a:srgbClr val="000000"/>
                </a:solidFill>
                <a:latin typeface="Calibri" panose="020F0502020204030204" pitchFamily="34" charset="0"/>
                <a:cs typeface="Times New Roman" panose="02020603050405020304" pitchFamily="18" charset="0"/>
              </a:rPr>
              <a:t>acetate, and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a:t>
            </a: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r>
              <a:rPr lang="en-US" sz="3200" dirty="0">
                <a:solidFill>
                  <a:srgbClr val="000000"/>
                </a:solidFill>
                <a:latin typeface="Calibri" panose="020F0502020204030204" pitchFamily="34" charset="0"/>
                <a:cs typeface="Times New Roman" panose="02020603050405020304" pitchFamily="18" charset="0"/>
              </a:rPr>
              <a:t>The reason for not getting the same cannabinoids except for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 </a:t>
            </a:r>
            <a:r>
              <a:rPr lang="en-US" sz="3200" dirty="0">
                <a:solidFill>
                  <a:srgbClr val="000000"/>
                </a:solidFill>
                <a:latin typeface="Calibri" panose="020F0502020204030204" pitchFamily="34" charset="0"/>
                <a:cs typeface="Times New Roman" panose="02020603050405020304" pitchFamily="18" charset="0"/>
              </a:rPr>
              <a:t>could be because they do not actually have THC O and THC P or because THC O is a newly discovered cannabinoid and there are not many studies on the cannabinoid </a:t>
            </a: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r>
              <a:rPr lang="en-US" sz="3200" dirty="0">
                <a:solidFill>
                  <a:srgbClr val="000000"/>
                </a:solidFill>
                <a:latin typeface="Calibri" panose="020F0502020204030204" pitchFamily="34" charset="0"/>
                <a:cs typeface="Times New Roman" panose="02020603050405020304" pitchFamily="18" charset="0"/>
              </a:rPr>
              <a:t>The Dream Vape is said to have to THC P, THC V, THC A, THC H, CBG, CBN, Hexahydrocannabinol (HHC),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r>
              <a:rPr lang="en-US" sz="3200" dirty="0">
                <a:solidFill>
                  <a:srgbClr val="000000"/>
                </a:solidFill>
                <a:latin typeface="Calibri" panose="020F0502020204030204" pitchFamily="34" charset="0"/>
                <a:cs typeface="Times New Roman" panose="02020603050405020304" pitchFamily="18" charset="0"/>
              </a:rPr>
              <a:t>,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a:t>
            </a:r>
            <a:r>
              <a:rPr lang="en-US" sz="3200" dirty="0">
                <a:solidFill>
                  <a:srgbClr val="000000"/>
                </a:solidFill>
                <a:latin typeface="Calibri" panose="020F0502020204030204" pitchFamily="34" charset="0"/>
                <a:cs typeface="Times New Roman" panose="02020603050405020304" pitchFamily="18" charset="0"/>
              </a:rPr>
              <a:t>, and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11</a:t>
            </a:r>
            <a:r>
              <a:rPr lang="en-US" sz="3200" dirty="0">
                <a:solidFill>
                  <a:srgbClr val="000000"/>
                </a:solidFill>
                <a:latin typeface="Calibri" panose="020F0502020204030204" pitchFamily="34" charset="0"/>
                <a:cs typeface="Times New Roman" panose="02020603050405020304" pitchFamily="18" charset="0"/>
              </a:rPr>
              <a:t>. The vape oil liquid had 6 peaks identified. They were the R and S isomer of HHC,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r>
              <a:rPr lang="en-US" sz="3200" dirty="0">
                <a:solidFill>
                  <a:srgbClr val="000000"/>
                </a:solidFill>
                <a:latin typeface="Calibri" panose="020F0502020204030204" pitchFamily="34" charset="0"/>
                <a:cs typeface="Times New Roman" panose="02020603050405020304" pitchFamily="18" charset="0"/>
              </a:rPr>
              <a:t>, the R and S isomer of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a:t>
            </a:r>
            <a:r>
              <a:rPr lang="en-US" sz="3200" dirty="0">
                <a:solidFill>
                  <a:srgbClr val="000000"/>
                </a:solidFill>
                <a:latin typeface="Calibri" panose="020F0502020204030204" pitchFamily="34" charset="0"/>
                <a:cs typeface="Times New Roman" panose="02020603050405020304" pitchFamily="18" charset="0"/>
              </a:rPr>
              <a:t>, and the 9S isomer of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a:t>
            </a: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r>
              <a:rPr lang="en-US" sz="3200" dirty="0">
                <a:solidFill>
                  <a:srgbClr val="000000"/>
                </a:solidFill>
                <a:latin typeface="Calibri" panose="020F0502020204030204" pitchFamily="34" charset="0"/>
                <a:cs typeface="Times New Roman" panose="02020603050405020304" pitchFamily="18" charset="0"/>
              </a:rPr>
              <a:t>When the vape oil vapors were tested only 3 peaks appeared and they were identified as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r>
              <a:rPr lang="en-US" sz="3200" dirty="0">
                <a:solidFill>
                  <a:srgbClr val="000000"/>
                </a:solidFill>
                <a:latin typeface="Calibri" panose="020F0502020204030204" pitchFamily="34" charset="0"/>
                <a:cs typeface="Times New Roman" panose="02020603050405020304" pitchFamily="18" charset="0"/>
              </a:rPr>
              <a:t>, and </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32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a:t>
            </a:r>
            <a:r>
              <a:rPr lang="en-US" sz="3200" dirty="0">
                <a:solidFill>
                  <a:srgbClr val="000000"/>
                </a:solidFill>
                <a:latin typeface="Calibri" panose="020F0502020204030204" pitchFamily="34" charset="0"/>
                <a:cs typeface="Times New Roman" panose="02020603050405020304" pitchFamily="18" charset="0"/>
              </a:rPr>
              <a:t> </a:t>
            </a:r>
          </a:p>
          <a:p>
            <a:pPr marL="1143000" indent="-1143000" algn="l">
              <a:buFont typeface="Arial" panose="020B0604020202020204" pitchFamily="34" charset="0"/>
              <a:buChar char="•"/>
            </a:pPr>
            <a:endParaRPr lang="en-US" sz="3200" dirty="0">
              <a:solidFill>
                <a:srgbClr val="000000"/>
              </a:solidFill>
              <a:latin typeface="Calibri" panose="020F0502020204030204" pitchFamily="34" charset="0"/>
              <a:cs typeface="Times New Roman" panose="02020603050405020304" pitchFamily="18" charset="0"/>
            </a:endParaRPr>
          </a:p>
          <a:p>
            <a:pPr marL="1143000" indent="-1143000" algn="l">
              <a:buFont typeface="Arial" panose="020B0604020202020204" pitchFamily="34" charset="0"/>
              <a:buChar char="•"/>
            </a:pPr>
            <a:endPar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indent="-1143000" algn="l">
              <a:buFont typeface="Arial" panose="020B0604020202020204" pitchFamily="34" charset="0"/>
              <a:buChar char="•"/>
            </a:pPr>
            <a:endParaRPr lang="en-US" sz="3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indent="-1143000" algn="l">
              <a:buFont typeface="Arial" panose="020B0604020202020204" pitchFamily="34" charset="0"/>
              <a:buChar char="•"/>
            </a:pPr>
            <a:endParaRPr lang="en-US" sz="3200" dirty="0"/>
          </a:p>
        </p:txBody>
      </p:sp>
      <p:sp>
        <p:nvSpPr>
          <p:cNvPr id="7" name="TextBox 6">
            <a:extLst>
              <a:ext uri="{FF2B5EF4-FFF2-40B4-BE49-F238E27FC236}">
                <a16:creationId xmlns:a16="http://schemas.microsoft.com/office/drawing/2014/main" id="{098BE708-783A-1D0F-498E-FF33DCB79BEE}"/>
              </a:ext>
            </a:extLst>
          </p:cNvPr>
          <p:cNvSpPr txBox="1"/>
          <p:nvPr/>
        </p:nvSpPr>
        <p:spPr>
          <a:xfrm>
            <a:off x="33085938" y="4533206"/>
            <a:ext cx="9628074" cy="26748861"/>
          </a:xfrm>
          <a:prstGeom prst="rect">
            <a:avLst/>
          </a:prstGeom>
          <a:solidFill>
            <a:schemeClr val="accent3">
              <a:lumMod val="40000"/>
              <a:lumOff val="60000"/>
            </a:schemeClr>
          </a:solidFill>
        </p:spPr>
        <p:txBody>
          <a:bodyPr wrap="square" rtlCol="0">
            <a:spAutoFit/>
          </a:bodyPr>
          <a:lstStyle/>
          <a:p>
            <a:pPr algn="ctr"/>
            <a:endParaRPr lang="en-US" sz="11100" dirty="0"/>
          </a:p>
          <a:p>
            <a:pPr algn="ctr"/>
            <a:endParaRPr lang="en-US" sz="11100" dirty="0"/>
          </a:p>
          <a:p>
            <a:pPr algn="ctr"/>
            <a:endParaRPr lang="en-US" sz="11100" dirty="0"/>
          </a:p>
          <a:p>
            <a:pPr algn="ctr"/>
            <a:endParaRPr lang="en-US" sz="11100" dirty="0"/>
          </a:p>
          <a:p>
            <a:pPr algn="ctr"/>
            <a:endParaRPr lang="en-US" sz="11100" dirty="0"/>
          </a:p>
          <a:p>
            <a:pPr algn="ctr"/>
            <a:endParaRPr lang="en-US" sz="11100" dirty="0"/>
          </a:p>
          <a:p>
            <a:pPr algn="ctr"/>
            <a:endParaRPr lang="en-US" sz="11100" dirty="0"/>
          </a:p>
          <a:p>
            <a:pPr algn="ctr"/>
            <a:r>
              <a:rPr lang="en-US" sz="11100" dirty="0"/>
              <a:t>Conclusion</a:t>
            </a:r>
            <a:r>
              <a:rPr lang="en-US" dirty="0"/>
              <a:t> </a:t>
            </a:r>
          </a:p>
          <a:p>
            <a:pPr marL="1143000" indent="-1143000" algn="l">
              <a:buFont typeface="Arial" panose="020B0604020202020204" pitchFamily="34" charset="0"/>
              <a:buChar char="•"/>
            </a:pPr>
            <a:r>
              <a:rPr lang="en-US" sz="3500" dirty="0"/>
              <a:t>In conclusion when the vapes are actually in use you are not getting everything that is on the label. It depends on concentration of the cannabinoids and the voltage of the battery. The higher the voltage the more cannabinoids you are receiving. </a:t>
            </a:r>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a:p>
            <a:pPr marL="1143000" indent="-1143000" algn="l">
              <a:buFont typeface="Arial" panose="020B0604020202020204" pitchFamily="34" charset="0"/>
              <a:buChar char="•"/>
            </a:pPr>
            <a:endParaRPr lang="en-US" sz="3500" dirty="0"/>
          </a:p>
        </p:txBody>
      </p:sp>
      <p:sp>
        <p:nvSpPr>
          <p:cNvPr id="6" name="TextBox 5">
            <a:extLst>
              <a:ext uri="{FF2B5EF4-FFF2-40B4-BE49-F238E27FC236}">
                <a16:creationId xmlns:a16="http://schemas.microsoft.com/office/drawing/2014/main" id="{94AC6C07-DB3F-6516-D0E6-C2A55B1E7C8B}"/>
              </a:ext>
            </a:extLst>
          </p:cNvPr>
          <p:cNvSpPr txBox="1"/>
          <p:nvPr/>
        </p:nvSpPr>
        <p:spPr>
          <a:xfrm>
            <a:off x="33108300" y="23193699"/>
            <a:ext cx="9469578" cy="3585597"/>
          </a:xfrm>
          <a:prstGeom prst="rect">
            <a:avLst/>
          </a:prstGeom>
          <a:solidFill>
            <a:schemeClr val="accent3">
              <a:lumMod val="40000"/>
              <a:lumOff val="60000"/>
            </a:schemeClr>
          </a:solidFill>
        </p:spPr>
        <p:txBody>
          <a:bodyPr wrap="square" rtlCol="0">
            <a:spAutoFit/>
          </a:bodyPr>
          <a:lstStyle/>
          <a:p>
            <a:pPr algn="l"/>
            <a:r>
              <a:rPr lang="en-US" sz="8700" dirty="0"/>
              <a:t>Acknowledgements</a:t>
            </a:r>
          </a:p>
          <a:p>
            <a:pPr marL="1143000" indent="-1143000" algn="l">
              <a:buFont typeface="Arial" panose="020B0604020202020204" pitchFamily="34" charset="0"/>
              <a:buChar char="•"/>
            </a:pPr>
            <a:r>
              <a:rPr lang="en-US" sz="3500" dirty="0"/>
              <a:t>Support provided by National Science Foundation (Grant # DMR-2148897 – Research Experiences for Undergraduates (REU) awarded to UAB</a:t>
            </a:r>
          </a:p>
        </p:txBody>
      </p:sp>
      <p:sp>
        <p:nvSpPr>
          <p:cNvPr id="4" name="TextBox 3">
            <a:extLst>
              <a:ext uri="{FF2B5EF4-FFF2-40B4-BE49-F238E27FC236}">
                <a16:creationId xmlns:a16="http://schemas.microsoft.com/office/drawing/2014/main" id="{F6AB2114-7424-CDE5-DD8D-A4F0DE8AFD7F}"/>
              </a:ext>
            </a:extLst>
          </p:cNvPr>
          <p:cNvSpPr txBox="1"/>
          <p:nvPr/>
        </p:nvSpPr>
        <p:spPr>
          <a:xfrm>
            <a:off x="12208931" y="4668393"/>
            <a:ext cx="19488151" cy="1865126"/>
          </a:xfrm>
          <a:prstGeom prst="rect">
            <a:avLst/>
          </a:prstGeom>
          <a:solidFill>
            <a:schemeClr val="tx2">
              <a:lumMod val="40000"/>
              <a:lumOff val="60000"/>
            </a:schemeClr>
          </a:solidFill>
        </p:spPr>
        <p:txBody>
          <a:bodyPr wrap="square" rtlCol="0">
            <a:spAutoFit/>
          </a:bodyPr>
          <a:lstStyle/>
          <a:p>
            <a:pPr algn="ctr"/>
            <a:r>
              <a:rPr lang="en-US" dirty="0"/>
              <a:t>Methodology </a:t>
            </a:r>
          </a:p>
        </p:txBody>
      </p:sp>
      <p:pic>
        <p:nvPicPr>
          <p:cNvPr id="9" name="Picture 9">
            <a:extLst>
              <a:ext uri="{FF2B5EF4-FFF2-40B4-BE49-F238E27FC236}">
                <a16:creationId xmlns:a16="http://schemas.microsoft.com/office/drawing/2014/main" id="{722B6F47-581D-3CED-E1CC-8B1FAF01B3CE}"/>
              </a:ext>
            </a:extLst>
          </p:cNvPr>
          <p:cNvPicPr>
            <a:picLocks noChangeAspect="1"/>
          </p:cNvPicPr>
          <p:nvPr/>
        </p:nvPicPr>
        <p:blipFill>
          <a:blip r:embed="rId2"/>
          <a:stretch>
            <a:fillRect/>
          </a:stretch>
        </p:blipFill>
        <p:spPr>
          <a:xfrm>
            <a:off x="1445201" y="16374909"/>
            <a:ext cx="9216378" cy="2788456"/>
          </a:xfrm>
          <a:prstGeom prst="rect">
            <a:avLst/>
          </a:prstGeom>
        </p:spPr>
      </p:pic>
      <p:sp>
        <p:nvSpPr>
          <p:cNvPr id="10" name="TextBox 9">
            <a:extLst>
              <a:ext uri="{FF2B5EF4-FFF2-40B4-BE49-F238E27FC236}">
                <a16:creationId xmlns:a16="http://schemas.microsoft.com/office/drawing/2014/main" id="{1F5E72B7-BA8C-BE69-1825-6C047DA71152}"/>
              </a:ext>
            </a:extLst>
          </p:cNvPr>
          <p:cNvSpPr txBox="1"/>
          <p:nvPr/>
        </p:nvSpPr>
        <p:spPr>
          <a:xfrm>
            <a:off x="12201523" y="6533519"/>
            <a:ext cx="19488151" cy="10926068"/>
          </a:xfrm>
          <a:prstGeom prst="rect">
            <a:avLst/>
          </a:prstGeom>
          <a:solidFill>
            <a:schemeClr val="tx2">
              <a:lumMod val="40000"/>
              <a:lumOff val="60000"/>
            </a:schemeClr>
          </a:solidFill>
        </p:spPr>
        <p:txBody>
          <a:bodyPr wrap="square" numCol="2" rtlCol="0">
            <a:spAutoFit/>
          </a:bodyPr>
          <a:lstStyle/>
          <a:p>
            <a:pPr algn="l"/>
            <a:r>
              <a:rPr lang="en-US" sz="3200" b="1" dirty="0"/>
              <a:t>Sample Preparations</a:t>
            </a:r>
          </a:p>
          <a:p>
            <a:pPr marL="457200" indent="-457200" algn="l">
              <a:buFont typeface="Arial" panose="020B0604020202020204" pitchFamily="34" charset="0"/>
              <a:buChar char="•"/>
            </a:pPr>
            <a:r>
              <a:rPr lang="en-US" sz="3200" dirty="0"/>
              <a:t>Vape oil liquid was put into a tube and 2 mg of methanol was added to dilute oil. 1 mg was added to GC-MS vial. </a:t>
            </a:r>
          </a:p>
          <a:p>
            <a:pPr marL="457200" indent="-457200" algn="l">
              <a:buFont typeface="Arial" panose="020B0604020202020204" pitchFamily="34" charset="0"/>
              <a:buChar char="•"/>
            </a:pPr>
            <a:r>
              <a:rPr lang="en-US" sz="3200" dirty="0"/>
              <a:t>2 mg of methanol was added to the frozen vapors in the buchner flask then the 2 mg mixture of the vapors and methanol was added to a GC-MS vial </a:t>
            </a:r>
          </a:p>
          <a:p>
            <a:pPr algn="l"/>
            <a:r>
              <a:rPr lang="en-US" sz="3200" b="1" dirty="0"/>
              <a:t>Vaping Conditions </a:t>
            </a:r>
          </a:p>
          <a:p>
            <a:pPr marL="457200" indent="-457200" algn="l">
              <a:buFont typeface="Arial" panose="020B0604020202020204" pitchFamily="34" charset="0"/>
              <a:buChar char="•"/>
            </a:pPr>
            <a:r>
              <a:rPr lang="en-US" sz="3200" dirty="0"/>
              <a:t>Cartridges were sampled at 1-15 psi and 2- 4.2V.</a:t>
            </a:r>
          </a:p>
          <a:p>
            <a:pPr marL="457200" indent="-457200" algn="l">
              <a:buFont typeface="Arial" panose="020B0604020202020204" pitchFamily="34" charset="0"/>
              <a:buChar char="•"/>
            </a:pPr>
            <a:r>
              <a:rPr lang="en-US" sz="3200" dirty="0"/>
              <a:t>For cartridges activated by vacuum, the pump was turned on for 2 seconds, a 15 second hold, then turned on again for 2 seconds </a:t>
            </a:r>
          </a:p>
          <a:p>
            <a:pPr marL="457200" indent="-457200" algn="l">
              <a:buFont typeface="Arial" panose="020B0604020202020204" pitchFamily="34" charset="0"/>
              <a:buChar char="•"/>
            </a:pPr>
            <a:r>
              <a:rPr lang="en-US" sz="3200" dirty="0"/>
              <a:t>For cartridges activated by activation button, the button was pressed for 2 seconds, a 15 second hold, then pressed again for 2 seconds</a:t>
            </a:r>
          </a:p>
          <a:p>
            <a:pPr marL="457200" indent="-457200" algn="l">
              <a:buFont typeface="Arial" panose="020B0604020202020204" pitchFamily="34" charset="0"/>
              <a:buChar char="•"/>
            </a:pPr>
            <a:r>
              <a:rPr lang="en-US" sz="3200" dirty="0"/>
              <a:t>This was repeated for 2 minutes </a:t>
            </a:r>
          </a:p>
          <a:p>
            <a:pPr marL="457200" indent="-457200" algn="l">
              <a:buFont typeface="Arial" panose="020B0604020202020204" pitchFamily="34" charset="0"/>
              <a:buChar char="•"/>
            </a:pPr>
            <a:r>
              <a:rPr lang="en-US" sz="3200" dirty="0"/>
              <a:t>This created 10 pulls in the 2-minute interval. </a:t>
            </a:r>
          </a:p>
          <a:p>
            <a:pPr marL="457200" indent="-457200" algn="l">
              <a:buFont typeface="Arial" panose="020B0604020202020204" pitchFamily="34" charset="0"/>
              <a:buChar char="•"/>
            </a:pPr>
            <a:endParaRPr lang="en-US" sz="3200" dirty="0"/>
          </a:p>
          <a:p>
            <a:pPr marL="457200" indent="-457200" algn="l">
              <a:buFont typeface="Arial" panose="020B0604020202020204" pitchFamily="34" charset="0"/>
              <a:buChar char="•"/>
            </a:pPr>
            <a:endParaRPr lang="en-US" sz="3200" dirty="0"/>
          </a:p>
          <a:p>
            <a:pPr marL="457200" indent="-457200" algn="l">
              <a:buFont typeface="Arial" panose="020B0604020202020204" pitchFamily="34" charset="0"/>
              <a:buChar char="•"/>
            </a:pPr>
            <a:endParaRPr lang="en-US" sz="3200" dirty="0"/>
          </a:p>
          <a:p>
            <a:pPr marL="457200" indent="-457200" algn="l">
              <a:buFont typeface="Arial" panose="020B0604020202020204" pitchFamily="34" charset="0"/>
              <a:buChar char="•"/>
            </a:pPr>
            <a:endParaRPr lang="en-US" sz="3200" dirty="0"/>
          </a:p>
          <a:p>
            <a:pPr marL="457200" indent="-457200" algn="l">
              <a:buFont typeface="Arial" panose="020B0604020202020204" pitchFamily="34" charset="0"/>
              <a:buChar char="•"/>
            </a:pPr>
            <a:endParaRPr lang="en-US" sz="3200" dirty="0"/>
          </a:p>
        </p:txBody>
      </p:sp>
      <p:pic>
        <p:nvPicPr>
          <p:cNvPr id="11" name="Picture 11">
            <a:extLst>
              <a:ext uri="{FF2B5EF4-FFF2-40B4-BE49-F238E27FC236}">
                <a16:creationId xmlns:a16="http://schemas.microsoft.com/office/drawing/2014/main" id="{45E6D0DB-CBC0-D921-1E6E-A66310A12AF7}"/>
              </a:ext>
            </a:extLst>
          </p:cNvPr>
          <p:cNvPicPr>
            <a:picLocks noChangeAspect="1"/>
          </p:cNvPicPr>
          <p:nvPr/>
        </p:nvPicPr>
        <p:blipFill>
          <a:blip r:embed="rId3"/>
          <a:stretch>
            <a:fillRect/>
          </a:stretch>
        </p:blipFill>
        <p:spPr>
          <a:xfrm>
            <a:off x="23821716" y="6939927"/>
            <a:ext cx="4685731" cy="6504334"/>
          </a:xfrm>
          <a:prstGeom prst="rect">
            <a:avLst/>
          </a:prstGeom>
        </p:spPr>
      </p:pic>
      <p:pic>
        <p:nvPicPr>
          <p:cNvPr id="12" name="Picture 12">
            <a:extLst>
              <a:ext uri="{FF2B5EF4-FFF2-40B4-BE49-F238E27FC236}">
                <a16:creationId xmlns:a16="http://schemas.microsoft.com/office/drawing/2014/main" id="{C0BE495D-75CF-EE8C-3126-6820BE553605}"/>
              </a:ext>
            </a:extLst>
          </p:cNvPr>
          <p:cNvPicPr>
            <a:picLocks noChangeAspect="1"/>
          </p:cNvPicPr>
          <p:nvPr/>
        </p:nvPicPr>
        <p:blipFill rotWithShape="1">
          <a:blip r:embed="rId4"/>
          <a:srcRect l="22186" t="4178" r="12189" b="2016"/>
          <a:stretch/>
        </p:blipFill>
        <p:spPr>
          <a:xfrm rot="16200000">
            <a:off x="25182906" y="11494073"/>
            <a:ext cx="3062411" cy="5841280"/>
          </a:xfrm>
          <a:prstGeom prst="rect">
            <a:avLst/>
          </a:prstGeom>
        </p:spPr>
      </p:pic>
      <p:sp>
        <p:nvSpPr>
          <p:cNvPr id="8" name="TextBox 7">
            <a:extLst>
              <a:ext uri="{FF2B5EF4-FFF2-40B4-BE49-F238E27FC236}">
                <a16:creationId xmlns:a16="http://schemas.microsoft.com/office/drawing/2014/main" id="{EFF052DF-9586-C77C-AEC4-7984C064A802}"/>
              </a:ext>
            </a:extLst>
          </p:cNvPr>
          <p:cNvSpPr txBox="1"/>
          <p:nvPr/>
        </p:nvSpPr>
        <p:spPr>
          <a:xfrm>
            <a:off x="12194115" y="17273284"/>
            <a:ext cx="19488151" cy="1865126"/>
          </a:xfrm>
          <a:prstGeom prst="rect">
            <a:avLst/>
          </a:prstGeom>
          <a:solidFill>
            <a:schemeClr val="tx2">
              <a:lumMod val="40000"/>
              <a:lumOff val="60000"/>
            </a:schemeClr>
          </a:solidFill>
        </p:spPr>
        <p:txBody>
          <a:bodyPr wrap="square" rtlCol="0">
            <a:spAutoFit/>
          </a:bodyPr>
          <a:lstStyle/>
          <a:p>
            <a:pPr algn="ctr"/>
            <a:r>
              <a:rPr lang="en-US" dirty="0"/>
              <a:t>Results and Discussion </a:t>
            </a:r>
          </a:p>
        </p:txBody>
      </p:sp>
      <p:pic>
        <p:nvPicPr>
          <p:cNvPr id="15" name="Picture 15">
            <a:extLst>
              <a:ext uri="{FF2B5EF4-FFF2-40B4-BE49-F238E27FC236}">
                <a16:creationId xmlns:a16="http://schemas.microsoft.com/office/drawing/2014/main" id="{6040B973-56D6-BB8E-5888-86C529CBA99D}"/>
              </a:ext>
            </a:extLst>
          </p:cNvPr>
          <p:cNvPicPr>
            <a:picLocks noChangeAspect="1"/>
          </p:cNvPicPr>
          <p:nvPr/>
        </p:nvPicPr>
        <p:blipFill>
          <a:blip r:embed="rId5"/>
          <a:stretch>
            <a:fillRect/>
          </a:stretch>
        </p:blipFill>
        <p:spPr>
          <a:xfrm>
            <a:off x="17472188" y="25731142"/>
            <a:ext cx="4466002" cy="2741077"/>
          </a:xfrm>
          <a:prstGeom prst="rect">
            <a:avLst/>
          </a:prstGeom>
        </p:spPr>
      </p:pic>
      <p:pic>
        <p:nvPicPr>
          <p:cNvPr id="16" name="Picture 16">
            <a:extLst>
              <a:ext uri="{FF2B5EF4-FFF2-40B4-BE49-F238E27FC236}">
                <a16:creationId xmlns:a16="http://schemas.microsoft.com/office/drawing/2014/main" id="{F0C425BC-D7EE-A6E3-E695-BA5154FBBCFB}"/>
              </a:ext>
            </a:extLst>
          </p:cNvPr>
          <p:cNvPicPr>
            <a:picLocks noChangeAspect="1"/>
          </p:cNvPicPr>
          <p:nvPr/>
        </p:nvPicPr>
        <p:blipFill>
          <a:blip r:embed="rId6"/>
          <a:stretch>
            <a:fillRect/>
          </a:stretch>
        </p:blipFill>
        <p:spPr>
          <a:xfrm>
            <a:off x="13013596" y="25731142"/>
            <a:ext cx="4466002" cy="2719080"/>
          </a:xfrm>
          <a:prstGeom prst="rect">
            <a:avLst/>
          </a:prstGeom>
        </p:spPr>
      </p:pic>
      <p:pic>
        <p:nvPicPr>
          <p:cNvPr id="17" name="Picture 17">
            <a:extLst>
              <a:ext uri="{FF2B5EF4-FFF2-40B4-BE49-F238E27FC236}">
                <a16:creationId xmlns:a16="http://schemas.microsoft.com/office/drawing/2014/main" id="{B3A78652-BFC1-0070-B5EC-52343CF9C820}"/>
              </a:ext>
            </a:extLst>
          </p:cNvPr>
          <p:cNvPicPr>
            <a:picLocks noChangeAspect="1"/>
          </p:cNvPicPr>
          <p:nvPr/>
        </p:nvPicPr>
        <p:blipFill>
          <a:blip r:embed="rId7"/>
          <a:stretch>
            <a:fillRect/>
          </a:stretch>
        </p:blipFill>
        <p:spPr>
          <a:xfrm>
            <a:off x="22733181" y="22249930"/>
            <a:ext cx="4251842" cy="2794057"/>
          </a:xfrm>
          <a:prstGeom prst="rect">
            <a:avLst/>
          </a:prstGeom>
        </p:spPr>
      </p:pic>
      <p:pic>
        <p:nvPicPr>
          <p:cNvPr id="18" name="Picture 18">
            <a:extLst>
              <a:ext uri="{FF2B5EF4-FFF2-40B4-BE49-F238E27FC236}">
                <a16:creationId xmlns:a16="http://schemas.microsoft.com/office/drawing/2014/main" id="{FDAD4E1A-0680-BA21-36A6-143ACCAD89FF}"/>
              </a:ext>
            </a:extLst>
          </p:cNvPr>
          <p:cNvPicPr>
            <a:picLocks noChangeAspect="1"/>
          </p:cNvPicPr>
          <p:nvPr/>
        </p:nvPicPr>
        <p:blipFill>
          <a:blip r:embed="rId8"/>
          <a:stretch>
            <a:fillRect/>
          </a:stretch>
        </p:blipFill>
        <p:spPr>
          <a:xfrm>
            <a:off x="34723197" y="4987324"/>
            <a:ext cx="6206759" cy="1287918"/>
          </a:xfrm>
          <a:prstGeom prst="rect">
            <a:avLst/>
          </a:prstGeom>
        </p:spPr>
      </p:pic>
      <p:pic>
        <p:nvPicPr>
          <p:cNvPr id="19" name="Picture 19">
            <a:extLst>
              <a:ext uri="{FF2B5EF4-FFF2-40B4-BE49-F238E27FC236}">
                <a16:creationId xmlns:a16="http://schemas.microsoft.com/office/drawing/2014/main" id="{E2466800-5D71-9607-086A-C655150EE503}"/>
              </a:ext>
            </a:extLst>
          </p:cNvPr>
          <p:cNvPicPr>
            <a:picLocks noChangeAspect="1"/>
          </p:cNvPicPr>
          <p:nvPr/>
        </p:nvPicPr>
        <p:blipFill>
          <a:blip r:embed="rId9"/>
          <a:stretch>
            <a:fillRect/>
          </a:stretch>
        </p:blipFill>
        <p:spPr>
          <a:xfrm>
            <a:off x="34723197" y="6533519"/>
            <a:ext cx="6206759" cy="3585597"/>
          </a:xfrm>
          <a:prstGeom prst="rect">
            <a:avLst/>
          </a:prstGeom>
        </p:spPr>
      </p:pic>
      <p:sp>
        <p:nvSpPr>
          <p:cNvPr id="20" name="TextBox 19">
            <a:extLst>
              <a:ext uri="{FF2B5EF4-FFF2-40B4-BE49-F238E27FC236}">
                <a16:creationId xmlns:a16="http://schemas.microsoft.com/office/drawing/2014/main" id="{4789A4F7-67FB-7DD9-8869-672304BBD9A5}"/>
              </a:ext>
            </a:extLst>
          </p:cNvPr>
          <p:cNvSpPr txBox="1"/>
          <p:nvPr/>
        </p:nvSpPr>
        <p:spPr>
          <a:xfrm>
            <a:off x="21043900" y="15544800"/>
            <a:ext cx="1828800" cy="1828800"/>
          </a:xfrm>
          <a:prstGeom prst="rect">
            <a:avLst/>
          </a:prstGeom>
          <a:noFill/>
        </p:spPr>
        <p:txBody>
          <a:bodyPr wrap="square" rtlCol="0">
            <a:spAutoFit/>
          </a:bodyPr>
          <a:lstStyle/>
          <a:p>
            <a:pPr algn="l"/>
            <a:endParaRPr lang="en-US" dirty="0"/>
          </a:p>
        </p:txBody>
      </p:sp>
      <p:sp>
        <p:nvSpPr>
          <p:cNvPr id="22" name="TextBox 21">
            <a:extLst>
              <a:ext uri="{FF2B5EF4-FFF2-40B4-BE49-F238E27FC236}">
                <a16:creationId xmlns:a16="http://schemas.microsoft.com/office/drawing/2014/main" id="{D3614EA6-C15F-FA5E-0F84-DD235FA23DF4}"/>
              </a:ext>
            </a:extLst>
          </p:cNvPr>
          <p:cNvSpPr txBox="1"/>
          <p:nvPr/>
        </p:nvSpPr>
        <p:spPr>
          <a:xfrm>
            <a:off x="21045132" y="15544630"/>
            <a:ext cx="1828800" cy="1828800"/>
          </a:xfrm>
          <a:prstGeom prst="rect">
            <a:avLst/>
          </a:prstGeom>
          <a:noFill/>
        </p:spPr>
        <p:txBody>
          <a:bodyPr wrap="square" rtlCol="0">
            <a:spAutoFit/>
          </a:bodyPr>
          <a:lstStyle/>
          <a:p>
            <a:pPr algn="l"/>
            <a:endParaRPr lang="en-US" dirty="0"/>
          </a:p>
        </p:txBody>
      </p:sp>
      <p:pic>
        <p:nvPicPr>
          <p:cNvPr id="23" name="Picture 23">
            <a:extLst>
              <a:ext uri="{FF2B5EF4-FFF2-40B4-BE49-F238E27FC236}">
                <a16:creationId xmlns:a16="http://schemas.microsoft.com/office/drawing/2014/main" id="{F455DB7C-E3EC-55CA-C6E5-D898FF40F35B}"/>
              </a:ext>
            </a:extLst>
          </p:cNvPr>
          <p:cNvPicPr>
            <a:picLocks noChangeAspect="1"/>
          </p:cNvPicPr>
          <p:nvPr/>
        </p:nvPicPr>
        <p:blipFill>
          <a:blip r:embed="rId10"/>
          <a:stretch>
            <a:fillRect/>
          </a:stretch>
        </p:blipFill>
        <p:spPr>
          <a:xfrm>
            <a:off x="34723197" y="10475620"/>
            <a:ext cx="6239784" cy="4166733"/>
          </a:xfrm>
          <a:prstGeom prst="rect">
            <a:avLst/>
          </a:prstGeom>
        </p:spPr>
      </p:pic>
      <p:pic>
        <p:nvPicPr>
          <p:cNvPr id="24" name="Picture 24">
            <a:extLst>
              <a:ext uri="{FF2B5EF4-FFF2-40B4-BE49-F238E27FC236}">
                <a16:creationId xmlns:a16="http://schemas.microsoft.com/office/drawing/2014/main" id="{B6B70C01-6769-CD10-4445-AC5268142880}"/>
              </a:ext>
            </a:extLst>
          </p:cNvPr>
          <p:cNvPicPr>
            <a:picLocks noChangeAspect="1"/>
          </p:cNvPicPr>
          <p:nvPr/>
        </p:nvPicPr>
        <p:blipFill>
          <a:blip r:embed="rId11"/>
          <a:stretch>
            <a:fillRect/>
          </a:stretch>
        </p:blipFill>
        <p:spPr>
          <a:xfrm>
            <a:off x="26985023" y="22249931"/>
            <a:ext cx="4441147" cy="2794057"/>
          </a:xfrm>
          <a:prstGeom prst="rect">
            <a:avLst/>
          </a:prstGeom>
        </p:spPr>
      </p:pic>
      <p:sp>
        <p:nvSpPr>
          <p:cNvPr id="13" name="TextBox 12">
            <a:extLst>
              <a:ext uri="{FF2B5EF4-FFF2-40B4-BE49-F238E27FC236}">
                <a16:creationId xmlns:a16="http://schemas.microsoft.com/office/drawing/2014/main" id="{0334D62B-7099-E311-3168-2C40A105B849}"/>
              </a:ext>
            </a:extLst>
          </p:cNvPr>
          <p:cNvSpPr txBox="1"/>
          <p:nvPr/>
        </p:nvSpPr>
        <p:spPr>
          <a:xfrm>
            <a:off x="13013596" y="46771"/>
            <a:ext cx="25774321" cy="4062651"/>
          </a:xfrm>
          <a:prstGeom prst="rect">
            <a:avLst/>
          </a:prstGeom>
          <a:noFill/>
        </p:spPr>
        <p:txBody>
          <a:bodyPr wrap="square" rtlCol="0">
            <a:spAutoFit/>
          </a:bodyPr>
          <a:lstStyle/>
          <a:p>
            <a:pPr algn="ctr"/>
            <a:r>
              <a:rPr lang="en-US" sz="4700" b="1" kern="1400" spc="-50" dirty="0">
                <a:effectLst/>
                <a:latin typeface="Times New Roman" panose="02020603050405020304" pitchFamily="18" charset="0"/>
                <a:ea typeface="Times New Roman" panose="02020603050405020304" pitchFamily="18" charset="0"/>
                <a:cs typeface="Times New Roman" panose="02020603050405020304" pitchFamily="18" charset="0"/>
              </a:rPr>
              <a:t>Identification of Hemp-Derived Cannabinoids in E-Liquids</a:t>
            </a:r>
            <a:endParaRPr lang="en-US" sz="47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ctr"/>
            <a:r>
              <a:rPr lang="en-US" sz="4700" b="1" kern="100" dirty="0">
                <a:effectLst/>
                <a:latin typeface="Times New Roman" panose="02020603050405020304" pitchFamily="18" charset="0"/>
                <a:ea typeface="Times New Roman" panose="02020603050405020304" pitchFamily="18" charset="0"/>
                <a:cs typeface="Times New Roman" panose="02020603050405020304" pitchFamily="18" charset="0"/>
              </a:rPr>
              <a:t>Jada Paige</a:t>
            </a:r>
            <a:r>
              <a:rPr lang="en-US" sz="4700" b="1" kern="1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4700" kern="100" dirty="0">
                <a:effectLst/>
                <a:latin typeface="Times New Roman" panose="02020603050405020304" pitchFamily="18" charset="0"/>
                <a:ea typeface="Times New Roman" panose="02020603050405020304" pitchFamily="18" charset="0"/>
                <a:cs typeface="Times New Roman" panose="02020603050405020304" pitchFamily="18" charset="0"/>
              </a:rPr>
              <a:t>, Elizabeth A. Gardner</a:t>
            </a:r>
            <a:r>
              <a:rPr lang="en-US" sz="4700" kern="1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47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4700" kern="100" baseline="30000" dirty="0">
                <a:latin typeface="Times New Roman" panose="02020603050405020304" pitchFamily="18" charset="0"/>
                <a:ea typeface="Times New Roman" panose="02020603050405020304" pitchFamily="18" charset="0"/>
                <a:cs typeface="Times New Roman" panose="02020603050405020304" pitchFamily="18" charset="0"/>
              </a:rPr>
              <a:t>1</a:t>
            </a:r>
            <a:r>
              <a:rPr lang="en-US" sz="4700" kern="100" dirty="0">
                <a:effectLst/>
                <a:latin typeface="Times New Roman" panose="02020603050405020304" pitchFamily="18" charset="0"/>
                <a:ea typeface="Times New Roman" panose="02020603050405020304" pitchFamily="18" charset="0"/>
                <a:cs typeface="Times New Roman" panose="02020603050405020304" pitchFamily="18" charset="0"/>
              </a:rPr>
              <a:t>School of Arts and Sciences, The University of Alabama- Tuscaloosa, AL,</a:t>
            </a:r>
            <a:endParaRPr lang="en-US" sz="47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4700" kern="1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4700" kern="100" dirty="0">
                <a:effectLst/>
                <a:latin typeface="Times New Roman" panose="02020603050405020304" pitchFamily="18" charset="0"/>
                <a:ea typeface="Times New Roman" panose="02020603050405020304" pitchFamily="18" charset="0"/>
                <a:cs typeface="Times New Roman" panose="02020603050405020304" pitchFamily="18" charset="0"/>
              </a:rPr>
              <a:t>Criminal Justice Department, University of Alabama at Birmingham- Birmingham, AL</a:t>
            </a:r>
            <a:endParaRPr lang="en-US" sz="47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endParaRPr lang="en-US" sz="6600" dirty="0"/>
          </a:p>
        </p:txBody>
      </p:sp>
    </p:spTree>
    <p:extLst>
      <p:ext uri="{BB962C8B-B14F-4D97-AF65-F5344CB8AC3E}">
        <p14:creationId xmlns:p14="http://schemas.microsoft.com/office/powerpoint/2010/main" val="2733875325"/>
      </p:ext>
    </p:extLst>
  </p:cSld>
  <p:clrMapOvr>
    <a:masterClrMapping/>
  </p:clrMapOvr>
</p:sld>
</file>

<file path=ppt/theme/theme1.xml><?xml version="1.0" encoding="utf-8"?>
<a:theme xmlns:a="http://schemas.openxmlformats.org/drawingml/2006/main" name="Atla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Presentation7" id="{4DBB5CB3-A7F6-1547-B695-DAE36CC10994}" vid="{A12EE707-3B85-0F4B-897A-498D552E30BF}"/>
    </a:ext>
  </a:extLst>
</a:theme>
</file>

<file path=docProps/app.xml><?xml version="1.0" encoding="utf-8"?>
<Properties xmlns="http://schemas.openxmlformats.org/officeDocument/2006/extended-properties" xmlns:vt="http://schemas.openxmlformats.org/officeDocument/2006/docPropsVTypes">
  <Template>Jada Paige Research Power Point</Template>
  <TotalTime>2</TotalTime>
  <Words>811</Words>
  <Application>Microsoft Office PowerPoint</Application>
  <PresentationFormat>Custom</PresentationFormat>
  <Paragraphs>78</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Atlas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Cadenhead, Charita H</dc:creator>
  <cp:lastModifiedBy>Cadenhead, Charita H</cp:lastModifiedBy>
  <cp:revision>2</cp:revision>
  <dcterms:created xsi:type="dcterms:W3CDTF">2023-07-21T18:11:08Z</dcterms:created>
  <dcterms:modified xsi:type="dcterms:W3CDTF">2023-07-21T18:13:54Z</dcterms:modified>
</cp:coreProperties>
</file>