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2918400" cy="5120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9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69949" algn="l" rtl="0" fontAlgn="base">
      <a:spcBef>
        <a:spcPct val="0"/>
      </a:spcBef>
      <a:spcAft>
        <a:spcPct val="0"/>
      </a:spcAft>
      <a:defRPr sz="329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39896" algn="l" rtl="0" fontAlgn="base">
      <a:spcBef>
        <a:spcPct val="0"/>
      </a:spcBef>
      <a:spcAft>
        <a:spcPct val="0"/>
      </a:spcAft>
      <a:defRPr sz="329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409845" algn="l" rtl="0" fontAlgn="base">
      <a:spcBef>
        <a:spcPct val="0"/>
      </a:spcBef>
      <a:spcAft>
        <a:spcPct val="0"/>
      </a:spcAft>
      <a:defRPr sz="329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79794" algn="l" rtl="0" fontAlgn="base">
      <a:spcBef>
        <a:spcPct val="0"/>
      </a:spcBef>
      <a:spcAft>
        <a:spcPct val="0"/>
      </a:spcAft>
      <a:defRPr sz="329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349741" algn="l" defTabSz="939896" rtl="0" eaLnBrk="1" latinLnBrk="0" hangingPunct="1">
      <a:defRPr sz="329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819688" algn="l" defTabSz="939896" rtl="0" eaLnBrk="1" latinLnBrk="0" hangingPunct="1">
      <a:defRPr sz="329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89637" algn="l" defTabSz="939896" rtl="0" eaLnBrk="1" latinLnBrk="0" hangingPunct="1">
      <a:defRPr sz="329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759586" algn="l" defTabSz="939896" rtl="0" eaLnBrk="1" latinLnBrk="0" hangingPunct="1">
      <a:defRPr sz="329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4" userDrawn="1">
          <p15:clr>
            <a:srgbClr val="A4A3A4"/>
          </p15:clr>
        </p15:guide>
        <p15:guide id="2" orient="horz" pos="19632" userDrawn="1">
          <p15:clr>
            <a:srgbClr val="A4A3A4"/>
          </p15:clr>
        </p15:guide>
        <p15:guide id="3" orient="horz" pos="3727" userDrawn="1">
          <p15:clr>
            <a:srgbClr val="A4A3A4"/>
          </p15:clr>
        </p15:guide>
        <p15:guide id="4" orient="horz" pos="2130" userDrawn="1">
          <p15:clr>
            <a:srgbClr val="A4A3A4"/>
          </p15:clr>
        </p15:guide>
        <p15:guide id="5" pos="6377" userDrawn="1">
          <p15:clr>
            <a:srgbClr val="A4A3A4"/>
          </p15:clr>
        </p15:guide>
        <p15:guide id="6" pos="7211" userDrawn="1">
          <p15:clr>
            <a:srgbClr val="A4A3A4"/>
          </p15:clr>
        </p15:guide>
        <p15:guide id="7" pos="13123" userDrawn="1">
          <p15:clr>
            <a:srgbClr val="A4A3A4"/>
          </p15:clr>
        </p15:guide>
        <p15:guide id="8" pos="21030" userDrawn="1">
          <p15:clr>
            <a:srgbClr val="A4A3A4"/>
          </p15:clr>
        </p15:guide>
        <p15:guide id="9" pos="985" userDrawn="1">
          <p15:clr>
            <a:srgbClr val="A4A3A4"/>
          </p15:clr>
        </p15:guide>
        <p15:guide id="10" pos="13997" userDrawn="1">
          <p15:clr>
            <a:srgbClr val="A4A3A4"/>
          </p15:clr>
        </p15:guide>
        <p15:guide id="11" pos="20197" userDrawn="1">
          <p15:clr>
            <a:srgbClr val="A4A3A4"/>
          </p15:clr>
        </p15:guide>
        <p15:guide id="12" pos="26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41"/>
    <a:srgbClr val="1E6B52"/>
    <a:srgbClr val="456A1C"/>
    <a:srgbClr val="FFFF66"/>
    <a:srgbClr val="191919"/>
    <a:srgbClr val="FFFFE1"/>
    <a:srgbClr val="FFF3F3"/>
    <a:srgbClr val="800040"/>
    <a:srgbClr val="00408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" y="-16482"/>
      </p:cViewPr>
      <p:guideLst>
        <p:guide orient="horz" pos="714"/>
        <p:guide orient="horz" pos="19632"/>
        <p:guide orient="horz" pos="3727"/>
        <p:guide orient="horz" pos="2130"/>
        <p:guide pos="6377"/>
        <p:guide pos="7211"/>
        <p:guide pos="13123"/>
        <p:guide pos="21030"/>
        <p:guide pos="985"/>
        <p:guide pos="13997"/>
        <p:guide pos="20197"/>
        <p:guide pos="26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7E2827-DF1B-35B2-B3D8-134E8A493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14265275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8EC25-E224-7DBD-0580-F828F0AD0CB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8646775" y="0"/>
            <a:ext cx="14263688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D7F5718-9CF3-4241-8475-892BF067BE71}" type="datetime1">
              <a:rPr lang="en-US" altLang="en-US"/>
              <a:pPr/>
              <a:t>7/21/2023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AF6337-E501-44FB-771D-21FB809E03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57600" y="3840163"/>
            <a:ext cx="256032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A1BE6A-CB52-B5D8-3A5F-9566D5B1C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6AF36-0505-FDD3-A0C9-D2CDAF65CB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265275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53545-07D7-B8A5-B868-A0F823610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8EE20D7-8532-42B9-989F-889CD56C09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69949" rtl="0" eaLnBrk="0" fontAlgn="base" hangingPunct="0">
      <a:spcBef>
        <a:spcPct val="30000"/>
      </a:spcBef>
      <a:spcAft>
        <a:spcPct val="0"/>
      </a:spcAft>
      <a:defRPr sz="123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1" charset="-128"/>
      </a:defRPr>
    </a:lvl1pPr>
    <a:lvl2pPr marL="469949" algn="l" defTabSz="469949" rtl="0" eaLnBrk="0" fontAlgn="base" hangingPunct="0">
      <a:spcBef>
        <a:spcPct val="30000"/>
      </a:spcBef>
      <a:spcAft>
        <a:spcPct val="0"/>
      </a:spcAft>
      <a:defRPr sz="123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939896" algn="l" defTabSz="469949" rtl="0" eaLnBrk="0" fontAlgn="base" hangingPunct="0">
      <a:spcBef>
        <a:spcPct val="30000"/>
      </a:spcBef>
      <a:spcAft>
        <a:spcPct val="0"/>
      </a:spcAft>
      <a:defRPr sz="123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409845" algn="l" defTabSz="469949" rtl="0" eaLnBrk="0" fontAlgn="base" hangingPunct="0">
      <a:spcBef>
        <a:spcPct val="30000"/>
      </a:spcBef>
      <a:spcAft>
        <a:spcPct val="0"/>
      </a:spcAft>
      <a:defRPr sz="123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879794" algn="l" defTabSz="469949" rtl="0" eaLnBrk="0" fontAlgn="base" hangingPunct="0">
      <a:spcBef>
        <a:spcPct val="30000"/>
      </a:spcBef>
      <a:spcAft>
        <a:spcPct val="0"/>
      </a:spcAft>
      <a:defRPr sz="1233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2349741" algn="l" defTabSz="469949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6pPr>
    <a:lvl7pPr marL="2819688" algn="l" defTabSz="469949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7pPr>
    <a:lvl8pPr marL="3289637" algn="l" defTabSz="469949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8pPr>
    <a:lvl9pPr marL="3759586" algn="l" defTabSz="469949" rtl="0" eaLnBrk="1" latinLnBrk="0" hangingPunct="1">
      <a:defRPr sz="12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DEF34FF0-563E-D7CC-6282-4CC50415F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657600" y="3840163"/>
            <a:ext cx="25603200" cy="1920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8168A81-6757-FA2E-6875-B69EFA764C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9600" dirty="0">
              <a:solidFill>
                <a:srgbClr val="000000"/>
              </a:solidFill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34A551A0-234F-9B5C-B114-A349B4C82A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1716EA6-030C-4BE8-A93A-5E7E1FA000E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571" y="10226676"/>
            <a:ext cx="37308065" cy="7054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137" y="18653128"/>
            <a:ext cx="30724928" cy="8413752"/>
          </a:xfrm>
        </p:spPr>
        <p:txBody>
          <a:bodyPr/>
          <a:lstStyle>
            <a:lvl1pPr marL="0" indent="0" algn="ctr">
              <a:buNone/>
              <a:defRPr/>
            </a:lvl1pPr>
            <a:lvl2pPr marL="391782" indent="0" algn="ctr">
              <a:buNone/>
              <a:defRPr/>
            </a:lvl2pPr>
            <a:lvl3pPr marL="783565" indent="0" algn="ctr">
              <a:buNone/>
              <a:defRPr/>
            </a:lvl3pPr>
            <a:lvl4pPr marL="1175343" indent="0" algn="ctr">
              <a:buNone/>
              <a:defRPr/>
            </a:lvl4pPr>
            <a:lvl5pPr marL="1567125" indent="0" algn="ctr">
              <a:buNone/>
              <a:defRPr/>
            </a:lvl5pPr>
            <a:lvl6pPr marL="1958906" indent="0" algn="ctr">
              <a:buNone/>
              <a:defRPr/>
            </a:lvl6pPr>
            <a:lvl7pPr marL="2350688" indent="0" algn="ctr">
              <a:buNone/>
              <a:defRPr/>
            </a:lvl7pPr>
            <a:lvl8pPr marL="2742477" indent="0" algn="ctr">
              <a:buNone/>
              <a:defRPr/>
            </a:lvl8pPr>
            <a:lvl9pPr marL="31342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5DD1B0-D29A-AE5D-B0F0-A58B436A5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7AD160-0251-3C6A-CF40-91402CF62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E9864A-98A8-549F-9549-447E0CAE1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82FBE-10D5-4A19-8AC5-7EFD4EDC8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29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BC14A0-4866-2D51-773F-B4F20FE16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626167-F36E-8D2A-39DB-31F55FD13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75C758-218F-A121-72C6-96FEBD744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A7F5B-BB5B-41C6-A801-F27FCF7B7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2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301" y="2925786"/>
            <a:ext cx="9326335" cy="26335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569" y="2925786"/>
            <a:ext cx="27851100" cy="26335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9E84D9-9E28-EB99-97DC-A33F3A5A5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8B783B-A095-692C-F3F4-34CF8F4DA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1CE10-3BBB-9981-50CC-6A40CBE9B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083F8-7718-4D53-8104-A33B0A17A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14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6DB4CA-CFCC-744E-A372-8C7B3A7D2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05764E-7A39-ED5E-CE3A-8081F42DA8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57C795-FD1C-79D6-3062-FA84E2ACD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C5DD2-2515-4B5A-A654-0E055E26F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99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8"/>
            <a:ext cx="37308065" cy="6537324"/>
          </a:xfrm>
        </p:spPr>
        <p:txBody>
          <a:bodyPr anchor="t"/>
          <a:lstStyle>
            <a:lvl1pPr algn="l">
              <a:defRPr sz="34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42"/>
            <a:ext cx="37308065" cy="7200900"/>
          </a:xfrm>
        </p:spPr>
        <p:txBody>
          <a:bodyPr anchor="b"/>
          <a:lstStyle>
            <a:lvl1pPr marL="0" indent="0">
              <a:buNone/>
              <a:defRPr sz="1715"/>
            </a:lvl1pPr>
            <a:lvl2pPr marL="391782" indent="0">
              <a:buNone/>
              <a:defRPr sz="1545"/>
            </a:lvl2pPr>
            <a:lvl3pPr marL="783565" indent="0">
              <a:buNone/>
              <a:defRPr sz="1370"/>
            </a:lvl3pPr>
            <a:lvl4pPr marL="1175343" indent="0">
              <a:buNone/>
              <a:defRPr sz="1200"/>
            </a:lvl4pPr>
            <a:lvl5pPr marL="1567125" indent="0">
              <a:buNone/>
              <a:defRPr sz="1200"/>
            </a:lvl5pPr>
            <a:lvl6pPr marL="1958906" indent="0">
              <a:buNone/>
              <a:defRPr sz="1200"/>
            </a:lvl6pPr>
            <a:lvl7pPr marL="2350688" indent="0">
              <a:buNone/>
              <a:defRPr sz="1200"/>
            </a:lvl7pPr>
            <a:lvl8pPr marL="2742477" indent="0">
              <a:buNone/>
              <a:defRPr sz="1200"/>
            </a:lvl8pPr>
            <a:lvl9pPr marL="313425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57267-BC7B-8241-7145-2872813C0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84490-CF0F-1726-7BEE-B298F4D79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C009CA-ADD5-C595-DB5B-6BE4CE700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3C9B9-8C65-4AC7-BED3-140E71004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56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572" y="9510738"/>
            <a:ext cx="18588717" cy="19750087"/>
          </a:xfrm>
        </p:spPr>
        <p:txBody>
          <a:bodyPr/>
          <a:lstStyle>
            <a:lvl1pPr>
              <a:defRPr sz="2400"/>
            </a:lvl1pPr>
            <a:lvl2pPr>
              <a:defRPr sz="2054"/>
            </a:lvl2pPr>
            <a:lvl3pPr>
              <a:defRPr sz="1715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0920" y="9510738"/>
            <a:ext cx="18588719" cy="19750087"/>
          </a:xfrm>
        </p:spPr>
        <p:txBody>
          <a:bodyPr/>
          <a:lstStyle>
            <a:lvl1pPr>
              <a:defRPr sz="2400"/>
            </a:lvl1pPr>
            <a:lvl2pPr>
              <a:defRPr sz="2054"/>
            </a:lvl2pPr>
            <a:lvl3pPr>
              <a:defRPr sz="1715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7E33D-1759-2D51-C9D6-3A12D4ECB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16A20-5923-8424-5833-440B231B3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3597F-2CCB-B75B-2E67-C169B5CBC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D4A1C-F7F8-406A-9E8B-17891E98C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3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6" y="1317624"/>
            <a:ext cx="3950153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832" y="7369176"/>
            <a:ext cx="19392900" cy="3070224"/>
          </a:xfrm>
        </p:spPr>
        <p:txBody>
          <a:bodyPr anchor="b"/>
          <a:lstStyle>
            <a:lvl1pPr marL="0" indent="0">
              <a:buNone/>
              <a:defRPr sz="2054" b="1"/>
            </a:lvl1pPr>
            <a:lvl2pPr marL="391782" indent="0">
              <a:buNone/>
              <a:defRPr sz="1715" b="1"/>
            </a:lvl2pPr>
            <a:lvl3pPr marL="783565" indent="0">
              <a:buNone/>
              <a:defRPr sz="1545" b="1"/>
            </a:lvl3pPr>
            <a:lvl4pPr marL="1175343" indent="0">
              <a:buNone/>
              <a:defRPr sz="1370" b="1"/>
            </a:lvl4pPr>
            <a:lvl5pPr marL="1567125" indent="0">
              <a:buNone/>
              <a:defRPr sz="1370" b="1"/>
            </a:lvl5pPr>
            <a:lvl6pPr marL="1958906" indent="0">
              <a:buNone/>
              <a:defRPr sz="1370" b="1"/>
            </a:lvl6pPr>
            <a:lvl7pPr marL="2350688" indent="0">
              <a:buNone/>
              <a:defRPr sz="1370" b="1"/>
            </a:lvl7pPr>
            <a:lvl8pPr marL="2742477" indent="0">
              <a:buNone/>
              <a:defRPr sz="1370" b="1"/>
            </a:lvl8pPr>
            <a:lvl9pPr marL="3134258" indent="0">
              <a:buNone/>
              <a:defRPr sz="13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832" y="10439424"/>
            <a:ext cx="19392900" cy="18965863"/>
          </a:xfrm>
        </p:spPr>
        <p:txBody>
          <a:bodyPr/>
          <a:lstStyle>
            <a:lvl1pPr>
              <a:defRPr sz="2054"/>
            </a:lvl1pPr>
            <a:lvl2pPr>
              <a:defRPr sz="1715"/>
            </a:lvl2pPr>
            <a:lvl3pPr>
              <a:defRPr sz="1545"/>
            </a:lvl3pPr>
            <a:lvl4pPr>
              <a:defRPr sz="1370"/>
            </a:lvl4pPr>
            <a:lvl5pPr>
              <a:defRPr sz="1370"/>
            </a:lvl5pPr>
            <a:lvl6pPr>
              <a:defRPr sz="1370"/>
            </a:lvl6pPr>
            <a:lvl7pPr>
              <a:defRPr sz="1370"/>
            </a:lvl7pPr>
            <a:lvl8pPr>
              <a:defRPr sz="1370"/>
            </a:lvl8pPr>
            <a:lvl9pPr>
              <a:defRPr sz="13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666" y="7369176"/>
            <a:ext cx="19399704" cy="3070224"/>
          </a:xfrm>
        </p:spPr>
        <p:txBody>
          <a:bodyPr anchor="b"/>
          <a:lstStyle>
            <a:lvl1pPr marL="0" indent="0">
              <a:buNone/>
              <a:defRPr sz="2054" b="1"/>
            </a:lvl1pPr>
            <a:lvl2pPr marL="391782" indent="0">
              <a:buNone/>
              <a:defRPr sz="1715" b="1"/>
            </a:lvl2pPr>
            <a:lvl3pPr marL="783565" indent="0">
              <a:buNone/>
              <a:defRPr sz="1545" b="1"/>
            </a:lvl3pPr>
            <a:lvl4pPr marL="1175343" indent="0">
              <a:buNone/>
              <a:defRPr sz="1370" b="1"/>
            </a:lvl4pPr>
            <a:lvl5pPr marL="1567125" indent="0">
              <a:buNone/>
              <a:defRPr sz="1370" b="1"/>
            </a:lvl5pPr>
            <a:lvl6pPr marL="1958906" indent="0">
              <a:buNone/>
              <a:defRPr sz="1370" b="1"/>
            </a:lvl6pPr>
            <a:lvl7pPr marL="2350688" indent="0">
              <a:buNone/>
              <a:defRPr sz="1370" b="1"/>
            </a:lvl7pPr>
            <a:lvl8pPr marL="2742477" indent="0">
              <a:buNone/>
              <a:defRPr sz="1370" b="1"/>
            </a:lvl8pPr>
            <a:lvl9pPr marL="3134258" indent="0">
              <a:buNone/>
              <a:defRPr sz="13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666" y="10439424"/>
            <a:ext cx="19399704" cy="18965863"/>
          </a:xfrm>
        </p:spPr>
        <p:txBody>
          <a:bodyPr/>
          <a:lstStyle>
            <a:lvl1pPr>
              <a:defRPr sz="2054"/>
            </a:lvl1pPr>
            <a:lvl2pPr>
              <a:defRPr sz="1715"/>
            </a:lvl2pPr>
            <a:lvl3pPr>
              <a:defRPr sz="1545"/>
            </a:lvl3pPr>
            <a:lvl4pPr>
              <a:defRPr sz="1370"/>
            </a:lvl4pPr>
            <a:lvl5pPr>
              <a:defRPr sz="1370"/>
            </a:lvl5pPr>
            <a:lvl6pPr>
              <a:defRPr sz="1370"/>
            </a:lvl6pPr>
            <a:lvl7pPr>
              <a:defRPr sz="1370"/>
            </a:lvl7pPr>
            <a:lvl8pPr>
              <a:defRPr sz="1370"/>
            </a:lvl8pPr>
            <a:lvl9pPr>
              <a:defRPr sz="13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64680F-916A-D20B-0C4C-50527436A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4DD054-9694-76C3-35F1-F1B53DDD3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CEB64C-F2E5-EBD5-27C8-3A6526272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0926E-A5D6-4634-B06C-C5DFCF74C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3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1339D7-C92A-CDB4-6327-72E610CF8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AF60F6-CC7B-5E67-9407-1E30662CB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2B8AF6-A276-3521-D49B-4AF4102CF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E1ED0-8F25-4396-8334-4798FEB7D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52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229BCF-11EB-2992-A6DF-52740AC62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52576F-E370-727C-2544-5AAB45343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24FDE5-2B9A-3EAA-C3BF-C246C329F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412F0-3D8E-40FA-9078-23B36D4F6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24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1300"/>
            <a:ext cx="14439900" cy="5576887"/>
          </a:xfrm>
        </p:spPr>
        <p:txBody>
          <a:bodyPr anchor="b"/>
          <a:lstStyle>
            <a:lvl1pPr algn="l">
              <a:defRPr sz="17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970" y="1311291"/>
            <a:ext cx="24536400" cy="28093987"/>
          </a:xfrm>
        </p:spPr>
        <p:txBody>
          <a:bodyPr/>
          <a:lstStyle>
            <a:lvl1pPr>
              <a:defRPr sz="2740"/>
            </a:lvl1pPr>
            <a:lvl2pPr>
              <a:defRPr sz="2400"/>
            </a:lvl2pPr>
            <a:lvl3pPr>
              <a:defRPr sz="2054"/>
            </a:lvl3pPr>
            <a:lvl4pPr>
              <a:defRPr sz="1715"/>
            </a:lvl4pPr>
            <a:lvl5pPr>
              <a:defRPr sz="1715"/>
            </a:lvl5pPr>
            <a:lvl6pPr>
              <a:defRPr sz="1715"/>
            </a:lvl6pPr>
            <a:lvl7pPr>
              <a:defRPr sz="1715"/>
            </a:lvl7pPr>
            <a:lvl8pPr>
              <a:defRPr sz="1715"/>
            </a:lvl8pPr>
            <a:lvl9pPr>
              <a:defRPr sz="17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833" y="6888165"/>
            <a:ext cx="14439900" cy="22517100"/>
          </a:xfrm>
        </p:spPr>
        <p:txBody>
          <a:bodyPr/>
          <a:lstStyle>
            <a:lvl1pPr marL="0" indent="0">
              <a:buNone/>
              <a:defRPr sz="1200"/>
            </a:lvl1pPr>
            <a:lvl2pPr marL="391782" indent="0">
              <a:buNone/>
              <a:defRPr sz="1031"/>
            </a:lvl2pPr>
            <a:lvl3pPr marL="783565" indent="0">
              <a:buNone/>
              <a:defRPr sz="855"/>
            </a:lvl3pPr>
            <a:lvl4pPr marL="1175343" indent="0">
              <a:buNone/>
              <a:defRPr sz="769"/>
            </a:lvl4pPr>
            <a:lvl5pPr marL="1567125" indent="0">
              <a:buNone/>
              <a:defRPr sz="769"/>
            </a:lvl5pPr>
            <a:lvl6pPr marL="1958906" indent="0">
              <a:buNone/>
              <a:defRPr sz="769"/>
            </a:lvl6pPr>
            <a:lvl7pPr marL="2350688" indent="0">
              <a:buNone/>
              <a:defRPr sz="769"/>
            </a:lvl7pPr>
            <a:lvl8pPr marL="2742477" indent="0">
              <a:buNone/>
              <a:defRPr sz="769"/>
            </a:lvl8pPr>
            <a:lvl9pPr marL="3134258" indent="0">
              <a:buNone/>
              <a:defRPr sz="7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71D92-5DB1-11A8-4F63-CF31350CE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33712-32BD-43B7-8698-E412C2082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8AEE0-B17D-AFE9-22FB-5805863F7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9B7D-5F39-4E1B-8EBA-D086DED34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437" y="23042566"/>
            <a:ext cx="26335265" cy="2720976"/>
          </a:xfrm>
        </p:spPr>
        <p:txBody>
          <a:bodyPr anchor="b"/>
          <a:lstStyle>
            <a:lvl1pPr algn="l">
              <a:defRPr sz="17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437" y="2941662"/>
            <a:ext cx="26335265" cy="19750087"/>
          </a:xfrm>
        </p:spPr>
        <p:txBody>
          <a:bodyPr/>
          <a:lstStyle>
            <a:lvl1pPr marL="0" indent="0">
              <a:buNone/>
              <a:defRPr sz="2740"/>
            </a:lvl1pPr>
            <a:lvl2pPr marL="391782" indent="0">
              <a:buNone/>
              <a:defRPr sz="2400"/>
            </a:lvl2pPr>
            <a:lvl3pPr marL="783565" indent="0">
              <a:buNone/>
              <a:defRPr sz="2054"/>
            </a:lvl3pPr>
            <a:lvl4pPr marL="1175343" indent="0">
              <a:buNone/>
              <a:defRPr sz="1715"/>
            </a:lvl4pPr>
            <a:lvl5pPr marL="1567125" indent="0">
              <a:buNone/>
              <a:defRPr sz="1715"/>
            </a:lvl5pPr>
            <a:lvl6pPr marL="1958906" indent="0">
              <a:buNone/>
              <a:defRPr sz="1715"/>
            </a:lvl6pPr>
            <a:lvl7pPr marL="2350688" indent="0">
              <a:buNone/>
              <a:defRPr sz="1715"/>
            </a:lvl7pPr>
            <a:lvl8pPr marL="2742477" indent="0">
              <a:buNone/>
              <a:defRPr sz="1715"/>
            </a:lvl8pPr>
            <a:lvl9pPr marL="3134258" indent="0">
              <a:buNone/>
              <a:defRPr sz="171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437" y="25763558"/>
            <a:ext cx="26335265" cy="3862387"/>
          </a:xfrm>
        </p:spPr>
        <p:txBody>
          <a:bodyPr/>
          <a:lstStyle>
            <a:lvl1pPr marL="0" indent="0">
              <a:buNone/>
              <a:defRPr sz="1200"/>
            </a:lvl1pPr>
            <a:lvl2pPr marL="391782" indent="0">
              <a:buNone/>
              <a:defRPr sz="1031"/>
            </a:lvl2pPr>
            <a:lvl3pPr marL="783565" indent="0">
              <a:buNone/>
              <a:defRPr sz="855"/>
            </a:lvl3pPr>
            <a:lvl4pPr marL="1175343" indent="0">
              <a:buNone/>
              <a:defRPr sz="769"/>
            </a:lvl4pPr>
            <a:lvl5pPr marL="1567125" indent="0">
              <a:buNone/>
              <a:defRPr sz="769"/>
            </a:lvl5pPr>
            <a:lvl6pPr marL="1958906" indent="0">
              <a:buNone/>
              <a:defRPr sz="769"/>
            </a:lvl6pPr>
            <a:lvl7pPr marL="2350688" indent="0">
              <a:buNone/>
              <a:defRPr sz="769"/>
            </a:lvl7pPr>
            <a:lvl8pPr marL="2742477" indent="0">
              <a:buNone/>
              <a:defRPr sz="769"/>
            </a:lvl8pPr>
            <a:lvl9pPr marL="3134258" indent="0">
              <a:buNone/>
              <a:defRPr sz="7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63D9C4-684E-BB40-1C78-CA8C4D458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4BFC6-BF0B-ADA0-7319-2DB096F3C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21976-6EC7-04E0-2199-97BF091A7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F6FED-8FCD-4D1D-B605-1A644FC41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30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EA7DD5-F692-0EAA-BFD4-205FDA9FB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1571" y="2926080"/>
            <a:ext cx="3730806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F17F3E-3495-8CF9-9F56-FB9D19ACB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571" y="9511396"/>
            <a:ext cx="37308065" cy="1974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6244F0-E199-5874-6138-8775C46538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569" y="29992320"/>
            <a:ext cx="9144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>
              <a:defRPr sz="5314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22FD36-5990-5869-90DD-C701ADFD89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6" y="29992320"/>
            <a:ext cx="13898335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ctr">
              <a:defRPr sz="5314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5D7C77-5E73-457C-480C-50DE7C2ACE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3" y="29992320"/>
            <a:ext cx="9144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r">
              <a:defRPr sz="5314">
                <a:latin typeface="Times New Roman" panose="02020603050405020304" pitchFamily="18" charset="0"/>
              </a:defRPr>
            </a:lvl1pPr>
          </a:lstStyle>
          <a:p>
            <a:fld id="{EEFCD643-FC51-4728-926D-B934C983BD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2028" rtl="0" eaLnBrk="0" fontAlgn="base" hangingPunct="0">
        <a:spcBef>
          <a:spcPct val="0"/>
        </a:spcBef>
        <a:spcAft>
          <a:spcPct val="0"/>
        </a:spcAft>
        <a:defRPr sz="16795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defTabSz="3492028" rtl="0" eaLnBrk="0" fontAlgn="base" hangingPunct="0">
        <a:spcBef>
          <a:spcPct val="0"/>
        </a:spcBef>
        <a:spcAft>
          <a:spcPct val="0"/>
        </a:spcAft>
        <a:defRPr sz="16795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defTabSz="3492028" rtl="0" eaLnBrk="0" fontAlgn="base" hangingPunct="0">
        <a:spcBef>
          <a:spcPct val="0"/>
        </a:spcBef>
        <a:spcAft>
          <a:spcPct val="0"/>
        </a:spcAft>
        <a:defRPr sz="16795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defTabSz="3492028" rtl="0" eaLnBrk="0" fontAlgn="base" hangingPunct="0">
        <a:spcBef>
          <a:spcPct val="0"/>
        </a:spcBef>
        <a:spcAft>
          <a:spcPct val="0"/>
        </a:spcAft>
        <a:defRPr sz="16795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defTabSz="3492028" rtl="0" eaLnBrk="0" fontAlgn="base" hangingPunct="0">
        <a:spcBef>
          <a:spcPct val="0"/>
        </a:spcBef>
        <a:spcAft>
          <a:spcPct val="0"/>
        </a:spcAft>
        <a:defRPr sz="16795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391782" algn="ctr" defTabSz="3492028" rtl="0" fontAlgn="base">
        <a:spcBef>
          <a:spcPct val="0"/>
        </a:spcBef>
        <a:spcAft>
          <a:spcPct val="0"/>
        </a:spcAft>
        <a:defRPr sz="16795">
          <a:solidFill>
            <a:schemeClr val="tx2"/>
          </a:solidFill>
          <a:latin typeface="Times New Roman" pitchFamily="-65" charset="0"/>
        </a:defRPr>
      </a:lvl6pPr>
      <a:lvl7pPr marL="783565" algn="ctr" defTabSz="3492028" rtl="0" fontAlgn="base">
        <a:spcBef>
          <a:spcPct val="0"/>
        </a:spcBef>
        <a:spcAft>
          <a:spcPct val="0"/>
        </a:spcAft>
        <a:defRPr sz="16795">
          <a:solidFill>
            <a:schemeClr val="tx2"/>
          </a:solidFill>
          <a:latin typeface="Times New Roman" pitchFamily="-65" charset="0"/>
        </a:defRPr>
      </a:lvl7pPr>
      <a:lvl8pPr marL="1175343" algn="ctr" defTabSz="3492028" rtl="0" fontAlgn="base">
        <a:spcBef>
          <a:spcPct val="0"/>
        </a:spcBef>
        <a:spcAft>
          <a:spcPct val="0"/>
        </a:spcAft>
        <a:defRPr sz="16795">
          <a:solidFill>
            <a:schemeClr val="tx2"/>
          </a:solidFill>
          <a:latin typeface="Times New Roman" pitchFamily="-65" charset="0"/>
        </a:defRPr>
      </a:lvl8pPr>
      <a:lvl9pPr marL="1567125" algn="ctr" defTabSz="3492028" rtl="0" fontAlgn="base">
        <a:spcBef>
          <a:spcPct val="0"/>
        </a:spcBef>
        <a:spcAft>
          <a:spcPct val="0"/>
        </a:spcAft>
        <a:defRPr sz="16795">
          <a:solidFill>
            <a:schemeClr val="tx2"/>
          </a:solidFill>
          <a:latin typeface="Times New Roman" pitchFamily="-65" charset="0"/>
        </a:defRPr>
      </a:lvl9pPr>
    </p:titleStyle>
    <p:bodyStyle>
      <a:lvl1pPr marL="1310024" indent="-1310024" algn="l" defTabSz="3492028" rtl="0" eaLnBrk="0" fontAlgn="base" hangingPunct="0">
        <a:spcBef>
          <a:spcPct val="20000"/>
        </a:spcBef>
        <a:spcAft>
          <a:spcPct val="0"/>
        </a:spcAft>
        <a:buChar char="•"/>
        <a:defRPr sz="12255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2837697" indent="-1091002" algn="l" defTabSz="3492028" rtl="0" eaLnBrk="0" fontAlgn="base" hangingPunct="0">
        <a:spcBef>
          <a:spcPct val="20000"/>
        </a:spcBef>
        <a:spcAft>
          <a:spcPct val="0"/>
        </a:spcAft>
        <a:buChar char="–"/>
        <a:defRPr sz="10714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4365377" indent="-873349" algn="l" defTabSz="3492028" rtl="0" eaLnBrk="0" fontAlgn="base" hangingPunct="0">
        <a:spcBef>
          <a:spcPct val="20000"/>
        </a:spcBef>
        <a:spcAft>
          <a:spcPct val="0"/>
        </a:spcAft>
        <a:buChar char="•"/>
        <a:defRPr sz="917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6112071" indent="-873349" algn="l" defTabSz="3492028" rtl="0" eaLnBrk="0" fontAlgn="base" hangingPunct="0">
        <a:spcBef>
          <a:spcPct val="20000"/>
        </a:spcBef>
        <a:spcAft>
          <a:spcPct val="0"/>
        </a:spcAft>
        <a:buChar char="–"/>
        <a:defRPr sz="7625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7857404" indent="-871989" algn="l" defTabSz="3492028" rtl="0" eaLnBrk="0" fontAlgn="base" hangingPunct="0">
        <a:spcBef>
          <a:spcPct val="20000"/>
        </a:spcBef>
        <a:spcAft>
          <a:spcPct val="0"/>
        </a:spcAft>
        <a:buChar char="»"/>
        <a:defRPr sz="7625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8249187" indent="-871989" algn="l" defTabSz="3492028" rtl="0" fontAlgn="base">
        <a:spcBef>
          <a:spcPct val="20000"/>
        </a:spcBef>
        <a:spcAft>
          <a:spcPct val="0"/>
        </a:spcAft>
        <a:buChar char="»"/>
        <a:defRPr sz="7625">
          <a:solidFill>
            <a:schemeClr val="tx1"/>
          </a:solidFill>
          <a:latin typeface="+mn-lt"/>
          <a:ea typeface="ＭＳ Ｐゴシック" pitchFamily="-65" charset="-128"/>
        </a:defRPr>
      </a:lvl6pPr>
      <a:lvl7pPr marL="8640969" indent="-871989" algn="l" defTabSz="3492028" rtl="0" fontAlgn="base">
        <a:spcBef>
          <a:spcPct val="20000"/>
        </a:spcBef>
        <a:spcAft>
          <a:spcPct val="0"/>
        </a:spcAft>
        <a:buChar char="»"/>
        <a:defRPr sz="7625">
          <a:solidFill>
            <a:schemeClr val="tx1"/>
          </a:solidFill>
          <a:latin typeface="+mn-lt"/>
          <a:ea typeface="ＭＳ Ｐゴシック" pitchFamily="-65" charset="-128"/>
        </a:defRPr>
      </a:lvl7pPr>
      <a:lvl8pPr marL="9032748" indent="-871989" algn="l" defTabSz="3492028" rtl="0" fontAlgn="base">
        <a:spcBef>
          <a:spcPct val="20000"/>
        </a:spcBef>
        <a:spcAft>
          <a:spcPct val="0"/>
        </a:spcAft>
        <a:buChar char="»"/>
        <a:defRPr sz="7625">
          <a:solidFill>
            <a:schemeClr val="tx1"/>
          </a:solidFill>
          <a:latin typeface="+mn-lt"/>
          <a:ea typeface="ＭＳ Ｐゴシック" pitchFamily="-65" charset="-128"/>
        </a:defRPr>
      </a:lvl8pPr>
      <a:lvl9pPr marL="9424529" indent="-871989" algn="l" defTabSz="3492028" rtl="0" fontAlgn="base">
        <a:spcBef>
          <a:spcPct val="20000"/>
        </a:spcBef>
        <a:spcAft>
          <a:spcPct val="0"/>
        </a:spcAft>
        <a:buChar char="»"/>
        <a:defRPr sz="7625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91782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1pPr>
      <a:lvl2pPr marL="391782" algn="l" defTabSz="391782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2pPr>
      <a:lvl3pPr marL="783565" algn="l" defTabSz="391782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3pPr>
      <a:lvl4pPr marL="1175343" algn="l" defTabSz="391782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4pPr>
      <a:lvl5pPr marL="1567125" algn="l" defTabSz="391782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5pPr>
      <a:lvl6pPr marL="1958906" algn="l" defTabSz="391782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350688" algn="l" defTabSz="391782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742477" algn="l" defTabSz="391782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134258" algn="l" defTabSz="391782" rtl="0" eaLnBrk="1" latinLnBrk="0" hangingPunct="1"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19" Type="http://schemas.openxmlformats.org/officeDocument/2006/relationships/image" Target="../media/image16.jpg"/><Relationship Id="rId4" Type="http://schemas.openxmlformats.org/officeDocument/2006/relationships/image" Target="../media/image1.png"/><Relationship Id="rId9" Type="http://schemas.openxmlformats.org/officeDocument/2006/relationships/image" Target="../media/image6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BABD3568-62C1-6BBC-C30F-B48119A6BA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0"/>
            <a:ext cx="43891200" cy="33493166"/>
          </a:xfrm>
          <a:prstGeom prst="rect">
            <a:avLst/>
          </a:prstGeom>
          <a:solidFill>
            <a:schemeClr val="accent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86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14339" name="Text Box 7">
            <a:extLst>
              <a:ext uri="{FF2B5EF4-FFF2-40B4-BE49-F238E27FC236}">
                <a16:creationId xmlns:a16="http://schemas.microsoft.com/office/drawing/2014/main" id="{A382E040-EE64-12F4-5984-0D5FBD63BB07}"/>
              </a:ext>
            </a:extLst>
          </p:cNvPr>
          <p:cNvSpPr txBox="1">
            <a:spLocks/>
          </p:cNvSpPr>
          <p:nvPr/>
        </p:nvSpPr>
        <p:spPr bwMode="auto">
          <a:xfrm>
            <a:off x="494596" y="6555761"/>
            <a:ext cx="9012650" cy="9328269"/>
          </a:xfrm>
          <a:prstGeom prst="rect">
            <a:avLst/>
          </a:prstGeom>
          <a:solidFill>
            <a:srgbClr val="006341"/>
          </a:solidFill>
          <a:ln w="38100">
            <a:noFill/>
            <a:round/>
            <a:headEnd/>
            <a:tailEnd/>
          </a:ln>
        </p:spPr>
        <p:txBody>
          <a:bodyPr lIns="783769" tIns="391885" rIns="783769" bIns="783769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115" b="1" dirty="0">
                <a:latin typeface="Avenir Heavy" pitchFamily="124" charset="0"/>
              </a:rPr>
              <a:t>			     </a:t>
            </a:r>
            <a:r>
              <a:rPr lang="en-US" altLang="en-US" sz="4630" b="1" dirty="0">
                <a:solidFill>
                  <a:schemeClr val="bg1"/>
                </a:solidFill>
                <a:latin typeface="Avenir Heavy" pitchFamily="124" charset="0"/>
              </a:rPr>
              <a:t>Motivation</a:t>
            </a:r>
            <a:endParaRPr lang="en-US" altLang="en-US" sz="4115" b="1" dirty="0">
              <a:solidFill>
                <a:schemeClr val="bg1"/>
              </a:solidFill>
              <a:latin typeface="Avenir Heavy" pitchFamily="12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venir Book" pitchFamily="124" charset="0"/>
              </a:rPr>
              <a:t>Many surgical glues exist and are used in hospitals already, but none are activated with light, and all are specific use case. We are attempting to create a new glue that is light-activated which will allow for pinpoint precision and control over the location and timing of the glue activation. A light-activated surgical glue would have many applications, such as for eye surgery, post heart surgery, and medical device installment. </a:t>
            </a:r>
            <a:r>
              <a:rPr lang="en-US" altLang="en-US" sz="2800" dirty="0">
                <a:solidFill>
                  <a:schemeClr val="bg1"/>
                </a:solidFill>
                <a:latin typeface="Avenir Heavy" pitchFamily="124" charset="0"/>
              </a:rPr>
              <a:t>Repairing the eye using the commonly used modern medicine techniques is quite difficult because of the fragility of the eye. If we were able to create a biocompatible and biodegradable glue, then performing surgery on the eye will become easier to repair. Another application of our glue is to attach a device to an organ to administer a drug on precise intervals, but with things like stapes and sutures, we can’t quite do that</a:t>
            </a:r>
            <a:r>
              <a:rPr lang="en-US" altLang="en-US" sz="2400" dirty="0">
                <a:solidFill>
                  <a:schemeClr val="bg1"/>
                </a:solidFill>
                <a:latin typeface="Avenir Heavy" pitchFamily="124" charset="0"/>
              </a:rPr>
              <a:t>. </a:t>
            </a:r>
          </a:p>
        </p:txBody>
      </p:sp>
      <p:sp>
        <p:nvSpPr>
          <p:cNvPr id="14342" name="Text Box 13">
            <a:extLst>
              <a:ext uri="{FF2B5EF4-FFF2-40B4-BE49-F238E27FC236}">
                <a16:creationId xmlns:a16="http://schemas.microsoft.com/office/drawing/2014/main" id="{39F3E6FC-D793-40D4-C9F7-23720BE494E7}"/>
              </a:ext>
            </a:extLst>
          </p:cNvPr>
          <p:cNvSpPr txBox="1">
            <a:spLocks/>
          </p:cNvSpPr>
          <p:nvPr/>
        </p:nvSpPr>
        <p:spPr bwMode="auto">
          <a:xfrm>
            <a:off x="440789" y="26914200"/>
            <a:ext cx="8995560" cy="3393223"/>
          </a:xfrm>
          <a:prstGeom prst="rect">
            <a:avLst/>
          </a:prstGeom>
          <a:solidFill>
            <a:srgbClr val="006341"/>
          </a:solidFill>
          <a:ln w="38100">
            <a:noFill/>
            <a:round/>
            <a:headEnd/>
            <a:tailEnd/>
          </a:ln>
        </p:spPr>
        <p:txBody>
          <a:bodyPr lIns="783769" tIns="391885" rIns="783769" bIns="783769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30" b="1" dirty="0">
                <a:solidFill>
                  <a:schemeClr val="bg1"/>
                </a:solidFill>
                <a:latin typeface="Avenir Heavy" pitchFamily="124" charset="0"/>
              </a:rPr>
              <a:t>Conclusions and future work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venir Heavy" pitchFamily="124" charset="0"/>
              </a:rPr>
              <a:t>-As of right now (7/21/23) we are planning on testing the tensile and shearing stresses the glue can withstand to see its usefulness in surgical applications. </a:t>
            </a:r>
          </a:p>
        </p:txBody>
      </p:sp>
      <p:sp>
        <p:nvSpPr>
          <p:cNvPr id="14345" name="Text Box 16">
            <a:extLst>
              <a:ext uri="{FF2B5EF4-FFF2-40B4-BE49-F238E27FC236}">
                <a16:creationId xmlns:a16="http://schemas.microsoft.com/office/drawing/2014/main" id="{1048FF69-7BCE-0621-E32B-1F4998D5259F}"/>
              </a:ext>
            </a:extLst>
          </p:cNvPr>
          <p:cNvSpPr txBox="1">
            <a:spLocks/>
          </p:cNvSpPr>
          <p:nvPr/>
        </p:nvSpPr>
        <p:spPr bwMode="auto">
          <a:xfrm>
            <a:off x="440789" y="30735512"/>
            <a:ext cx="9054657" cy="2361024"/>
          </a:xfrm>
          <a:prstGeom prst="rect">
            <a:avLst/>
          </a:prstGeom>
          <a:solidFill>
            <a:srgbClr val="006341"/>
          </a:solidFill>
          <a:ln w="38100">
            <a:noFill/>
            <a:round/>
            <a:headEnd/>
            <a:tailEnd/>
          </a:ln>
        </p:spPr>
        <p:txBody>
          <a:bodyPr lIns="783769" tIns="391885" rIns="783769" bIns="783769"/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630" b="1" dirty="0">
                <a:solidFill>
                  <a:schemeClr val="bg1"/>
                </a:solidFill>
                <a:latin typeface="Avenir Heavy" pitchFamily="124" charset="0"/>
              </a:rPr>
              <a:t>Acknowledgments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2054" dirty="0">
                <a:solidFill>
                  <a:schemeClr val="bg1"/>
                </a:solidFill>
                <a:latin typeface="Avenir Book" pitchFamily="124" charset="0"/>
              </a:rPr>
              <a:t>Support provided by National Science Foundation (Grant # DMR-2148897 – Research Experiences for Undergraduates (REU) awarded to UAB</a:t>
            </a:r>
          </a:p>
        </p:txBody>
      </p:sp>
      <p:sp>
        <p:nvSpPr>
          <p:cNvPr id="14341" name="Text Box 12">
            <a:extLst>
              <a:ext uri="{FF2B5EF4-FFF2-40B4-BE49-F238E27FC236}">
                <a16:creationId xmlns:a16="http://schemas.microsoft.com/office/drawing/2014/main" id="{6622CB75-DE72-FA0C-5F65-985E5DD81569}"/>
              </a:ext>
            </a:extLst>
          </p:cNvPr>
          <p:cNvSpPr txBox="1">
            <a:spLocks/>
          </p:cNvSpPr>
          <p:nvPr/>
        </p:nvSpPr>
        <p:spPr bwMode="auto">
          <a:xfrm>
            <a:off x="10088554" y="6555761"/>
            <a:ext cx="32985740" cy="26540775"/>
          </a:xfrm>
          <a:prstGeom prst="rect">
            <a:avLst/>
          </a:prstGeom>
          <a:solidFill>
            <a:srgbClr val="006341"/>
          </a:solidFill>
          <a:ln w="38100">
            <a:noFill/>
            <a:round/>
            <a:headEnd/>
            <a:tailEnd/>
          </a:ln>
        </p:spPr>
        <p:txBody>
          <a:bodyPr lIns="783769" tIns="391885" rIns="783769" bIns="783769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4115" b="1" dirty="0">
                <a:solidFill>
                  <a:srgbClr val="000000"/>
                </a:solidFill>
                <a:latin typeface="Avenir Heavy" pitchFamily="124" charset="0"/>
              </a:rPr>
              <a:t>																</a:t>
            </a:r>
            <a:r>
              <a:rPr lang="en-US" altLang="en-US" sz="4630" b="1" dirty="0">
                <a:solidFill>
                  <a:schemeClr val="bg1"/>
                </a:solidFill>
                <a:latin typeface="Avenir Heavy" pitchFamily="124" charset="0"/>
              </a:rPr>
              <a:t>My contribution</a:t>
            </a:r>
            <a:endParaRPr lang="en-US" altLang="en-US" sz="4115" b="1" dirty="0">
              <a:solidFill>
                <a:schemeClr val="bg1"/>
              </a:solidFill>
              <a:latin typeface="Avenir Heavy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endParaRPr lang="en-US" altLang="ja-JP" sz="3085" dirty="0">
              <a:solidFill>
                <a:schemeClr val="bg1"/>
              </a:solidFill>
              <a:latin typeface="Avenir Book" pitchFamily="124" charset="0"/>
            </a:endParaRPr>
          </a:p>
          <a:p>
            <a:pPr eaLnBrk="1" hangingPunct="1">
              <a:spcBef>
                <a:spcPts val="430"/>
              </a:spcBef>
            </a:pPr>
            <a:r>
              <a:rPr lang="en-US" altLang="ja-JP" sz="3085" dirty="0">
                <a:solidFill>
                  <a:schemeClr val="bg1"/>
                </a:solidFill>
                <a:latin typeface="Avenir Book" pitchFamily="124" charset="0"/>
              </a:rPr>
              <a:t>	 </a:t>
            </a:r>
            <a:r>
              <a:rPr lang="en-US" altLang="en-US" sz="3430" dirty="0">
                <a:solidFill>
                  <a:schemeClr val="bg1"/>
                </a:solidFill>
                <a:latin typeface="Avenir Book" pitchFamily="12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i="1" dirty="0">
              <a:solidFill>
                <a:schemeClr val="accent2"/>
              </a:solidFill>
              <a:latin typeface="Avenir Book" pitchFamily="124" charset="0"/>
            </a:endParaRPr>
          </a:p>
        </p:txBody>
      </p:sp>
      <p:grpSp>
        <p:nvGrpSpPr>
          <p:cNvPr id="14388" name="Group 14387">
            <a:extLst>
              <a:ext uri="{FF2B5EF4-FFF2-40B4-BE49-F238E27FC236}">
                <a16:creationId xmlns:a16="http://schemas.microsoft.com/office/drawing/2014/main" id="{16EDFD6F-BC54-CD01-C4A0-1B457C5428D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63421" y="332639"/>
            <a:ext cx="42386251" cy="5597964"/>
            <a:chOff x="663421" y="332639"/>
            <a:chExt cx="42386251" cy="5597964"/>
          </a:xfrm>
        </p:grpSpPr>
        <p:grpSp>
          <p:nvGrpSpPr>
            <p:cNvPr id="14387" name="Group 14386">
              <a:extLst>
                <a:ext uri="{FF2B5EF4-FFF2-40B4-BE49-F238E27FC236}">
                  <a16:creationId xmlns:a16="http://schemas.microsoft.com/office/drawing/2014/main" id="{85F95F1F-E200-C2AD-74FD-58A13D78803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3421" y="332639"/>
              <a:ext cx="42386251" cy="5597964"/>
              <a:chOff x="663421" y="332639"/>
              <a:chExt cx="42386251" cy="5597964"/>
            </a:xfrm>
          </p:grpSpPr>
          <p:sp>
            <p:nvSpPr>
              <p:cNvPr id="24" name="Rectangle 180">
                <a:extLst>
                  <a:ext uri="{FF2B5EF4-FFF2-40B4-BE49-F238E27FC236}">
                    <a16:creationId xmlns:a16="http://schemas.microsoft.com/office/drawing/2014/main" id="{CCAD9D84-A2CB-9D67-22B3-DBDB6388D3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3422" y="4492979"/>
                <a:ext cx="42386250" cy="1437624"/>
              </a:xfrm>
              <a:prstGeom prst="rect">
                <a:avLst/>
              </a:prstGeom>
              <a:solidFill>
                <a:srgbClr val="006341"/>
              </a:solid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endParaRPr lang="en-US" sz="9425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enir Heavy"/>
                  <a:ea typeface="ＭＳ Ｐゴシック" charset="0"/>
                  <a:cs typeface="Avenir Heavy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E8723CA-293D-B158-47BA-37E83D4F092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663421" y="332639"/>
                <a:ext cx="42386251" cy="5233415"/>
                <a:chOff x="824705" y="-4911394"/>
                <a:chExt cx="49450626" cy="20897101"/>
              </a:xfrm>
            </p:grpSpPr>
            <p:sp>
              <p:nvSpPr>
                <p:cNvPr id="3" name="Rectangle 180">
                  <a:extLst>
                    <a:ext uri="{FF2B5EF4-FFF2-40B4-BE49-F238E27FC236}">
                      <a16:creationId xmlns:a16="http://schemas.microsoft.com/office/drawing/2014/main" id="{54CD0943-0D55-650E-7283-F64C9BE13CD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824705" y="-4911394"/>
                  <a:ext cx="49450626" cy="13485341"/>
                </a:xfrm>
                <a:prstGeom prst="rect">
                  <a:avLst/>
                </a:prstGeom>
                <a:solidFill>
                  <a:srgbClr val="006341"/>
                </a:solid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425" b="1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Avenir Heavy"/>
                      <a:ea typeface="ＭＳ Ｐゴシック" charset="0"/>
                      <a:cs typeface="Avenir Heavy"/>
                    </a:rPr>
                    <a:t>Light-Activated Surgical Glue</a:t>
                  </a:r>
                </a:p>
              </p:txBody>
            </p:sp>
            <p:sp>
              <p:nvSpPr>
                <p:cNvPr id="14" name="Rectangle 180">
                  <a:extLst>
                    <a:ext uri="{FF2B5EF4-FFF2-40B4-BE49-F238E27FC236}">
                      <a16:creationId xmlns:a16="http://schemas.microsoft.com/office/drawing/2014/main" id="{03B39ECD-5505-4C9E-AFA0-2CF1ACDB4E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824705" y="-3295563"/>
                  <a:ext cx="49450626" cy="13485341"/>
                </a:xfrm>
                <a:prstGeom prst="rect">
                  <a:avLst/>
                </a:prstGeom>
                <a:solidFill>
                  <a:srgbClr val="006341"/>
                </a:solid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endParaRPr lang="en-US" sz="9425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venir Heavy"/>
                    <a:ea typeface="ＭＳ Ｐゴシック" charset="0"/>
                    <a:cs typeface="Avenir Heavy"/>
                  </a:endParaRPr>
                </a:p>
              </p:txBody>
            </p:sp>
            <p:sp>
              <p:nvSpPr>
                <p:cNvPr id="15" name="Rectangle 180">
                  <a:extLst>
                    <a:ext uri="{FF2B5EF4-FFF2-40B4-BE49-F238E27FC236}">
                      <a16:creationId xmlns:a16="http://schemas.microsoft.com/office/drawing/2014/main" id="{CB5CB19C-0D09-10CB-79DA-402866CD2C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824705" y="-1724442"/>
                  <a:ext cx="49450626" cy="13485341"/>
                </a:xfrm>
                <a:prstGeom prst="rect">
                  <a:avLst/>
                </a:prstGeom>
                <a:solidFill>
                  <a:srgbClr val="006341"/>
                </a:solid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endParaRPr lang="en-US" sz="9425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venir Heavy"/>
                    <a:ea typeface="ＭＳ Ｐゴシック" charset="0"/>
                    <a:cs typeface="Avenir Heavy"/>
                  </a:endParaRPr>
                </a:p>
              </p:txBody>
            </p:sp>
            <p:sp>
              <p:nvSpPr>
                <p:cNvPr id="17" name="Rectangle 180">
                  <a:extLst>
                    <a:ext uri="{FF2B5EF4-FFF2-40B4-BE49-F238E27FC236}">
                      <a16:creationId xmlns:a16="http://schemas.microsoft.com/office/drawing/2014/main" id="{C859FEAC-B370-624D-8910-70D6A6B65B8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824705" y="-2488432"/>
                  <a:ext cx="49450626" cy="5580996"/>
                </a:xfrm>
                <a:prstGeom prst="rect">
                  <a:avLst/>
                </a:prstGeom>
                <a:solidFill>
                  <a:srgbClr val="006341"/>
                </a:solid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sz="9425" b="1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Avenir Heavy"/>
                      <a:ea typeface="ＭＳ Ｐゴシック" charset="0"/>
                      <a:cs typeface="Avenir Heavy"/>
                    </a:rPr>
                    <a:t>Light-Activated Surgical Glue</a:t>
                  </a:r>
                </a:p>
              </p:txBody>
            </p:sp>
            <p:pic>
              <p:nvPicPr>
                <p:cNvPr id="13" name="Picture 12" descr="A green dragon with red and yellow stripes and long tongue">
                  <a:extLst>
                    <a:ext uri="{FF2B5EF4-FFF2-40B4-BE49-F238E27FC236}">
                      <a16:creationId xmlns:a16="http://schemas.microsoft.com/office/drawing/2014/main" id="{93C282D8-AC37-B8CE-ED6B-4A3057F5C9E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444942" y="-4845178"/>
                  <a:ext cx="5590670" cy="15560797"/>
                </a:xfrm>
                <a:prstGeom prst="rect">
                  <a:avLst/>
                </a:prstGeom>
              </p:spPr>
            </p:pic>
            <p:sp>
              <p:nvSpPr>
                <p:cNvPr id="14343" name="Text Box 14">
                  <a:extLst>
                    <a:ext uri="{FF2B5EF4-FFF2-40B4-BE49-F238E27FC236}">
                      <a16:creationId xmlns:a16="http://schemas.microsoft.com/office/drawing/2014/main" id="{DF2BFD4D-1884-5C9F-DA61-5B0537E1A559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1572969" y="7512147"/>
                  <a:ext cx="47701198" cy="84735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35129" tIns="235129" rIns="235129" bIns="235129" anchor="ctr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Helvetica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spcAft>
                      <a:spcPts val="515"/>
                    </a:spcAft>
                  </a:pPr>
                  <a:r>
                    <a:rPr lang="en-US" sz="4115" b="1" u="sng" dirty="0">
                      <a:solidFill>
                        <a:schemeClr val="bg1"/>
                      </a:solidFill>
                    </a:rPr>
                    <a:t>Oscar Allen</a:t>
                  </a:r>
                  <a:r>
                    <a:rPr lang="en-US" sz="4115" b="1" u="sng" baseline="30000" dirty="0">
                      <a:solidFill>
                        <a:schemeClr val="bg1"/>
                      </a:solidFill>
                    </a:rPr>
                    <a:t>1</a:t>
                  </a:r>
                  <a:r>
                    <a:rPr lang="en-US" sz="4115" b="1" dirty="0">
                      <a:solidFill>
                        <a:schemeClr val="bg1"/>
                      </a:solidFill>
                    </a:rPr>
                    <a:t>, Eunice Lim</a:t>
                  </a:r>
                  <a:r>
                    <a:rPr lang="en-US" sz="4115" b="1" baseline="30000" dirty="0">
                      <a:solidFill>
                        <a:schemeClr val="bg1"/>
                      </a:solidFill>
                    </a:rPr>
                    <a:t>2</a:t>
                  </a:r>
                  <a:r>
                    <a:rPr lang="en-US" sz="4115" b="1" dirty="0">
                      <a:solidFill>
                        <a:schemeClr val="bg1"/>
                      </a:solidFill>
                    </a:rPr>
                    <a:t>, </a:t>
                  </a:r>
                  <a:r>
                    <a:rPr lang="en-US" sz="4115" b="1" dirty="0" err="1">
                      <a:solidFill>
                        <a:schemeClr val="bg1"/>
                      </a:solidFill>
                    </a:rPr>
                    <a:t>Pengfei</a:t>
                  </a:r>
                  <a:r>
                    <a:rPr lang="en-US" sz="4115" b="1" dirty="0">
                      <a:solidFill>
                        <a:schemeClr val="bg1"/>
                      </a:solidFill>
                    </a:rPr>
                    <a:t> Wang</a:t>
                  </a:r>
                  <a:r>
                    <a:rPr lang="en-US" sz="4115" b="1" baseline="30000" dirty="0">
                      <a:solidFill>
                        <a:schemeClr val="bg1"/>
                      </a:solidFill>
                    </a:rPr>
                    <a:t>2</a:t>
                  </a:r>
                  <a:r>
                    <a:rPr lang="en-US" sz="4115" b="1" dirty="0">
                      <a:solidFill>
                        <a:schemeClr val="bg1"/>
                      </a:solidFill>
                    </a:rPr>
                    <a:t> </a:t>
                  </a:r>
                </a:p>
                <a:p>
                  <a:pPr algn="ctr" eaLnBrk="1" hangingPunct="1">
                    <a:spcBef>
                      <a:spcPct val="50000"/>
                    </a:spcBef>
                    <a:spcAft>
                      <a:spcPts val="515"/>
                    </a:spcAft>
                  </a:pPr>
                  <a:r>
                    <a:rPr lang="en-US" sz="4115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4115" b="1" baseline="30000" dirty="0">
                      <a:solidFill>
                        <a:schemeClr val="bg1"/>
                      </a:solidFill>
                    </a:rPr>
                    <a:t>1</a:t>
                  </a:r>
                  <a:r>
                    <a:rPr lang="en-US" sz="4115" b="1" dirty="0">
                      <a:solidFill>
                        <a:schemeClr val="bg1"/>
                      </a:solidFill>
                    </a:rPr>
                    <a:t>Department of Physics and Astronomy, Middle Tennessee State University, </a:t>
                  </a:r>
                  <a:r>
                    <a:rPr lang="en-US" sz="4115" b="1" baseline="30000" dirty="0">
                      <a:solidFill>
                        <a:schemeClr val="bg1"/>
                      </a:solidFill>
                    </a:rPr>
                    <a:t>2</a:t>
                  </a:r>
                  <a:r>
                    <a:rPr lang="en-US" sz="4115" b="1" dirty="0">
                      <a:solidFill>
                        <a:schemeClr val="bg1"/>
                      </a:solidFill>
                    </a:rPr>
                    <a:t>Department of Chemistry, University of Alabama at Birmingham</a:t>
                  </a:r>
                  <a:endParaRPr lang="en-US" altLang="en-US" sz="6170" dirty="0">
                    <a:solidFill>
                      <a:schemeClr val="bg1"/>
                    </a:solidFill>
                    <a:latin typeface="Avenir Book" pitchFamily="124" charset="0"/>
                  </a:endParaRPr>
                </a:p>
              </p:txBody>
            </p:sp>
          </p:grpSp>
        </p:grpSp>
        <p:pic>
          <p:nvPicPr>
            <p:cNvPr id="20" name="Picture 19" descr="A green logo with black text&#10;&#10;Description automatically generated">
              <a:extLst>
                <a:ext uri="{FF2B5EF4-FFF2-40B4-BE49-F238E27FC236}">
                  <a16:creationId xmlns:a16="http://schemas.microsoft.com/office/drawing/2014/main" id="{9C28B8FD-F6BF-9835-D41A-68115FD9BC0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9669" y="744387"/>
              <a:ext cx="5704239" cy="3125610"/>
            </a:xfrm>
            <a:prstGeom prst="rect">
              <a:avLst/>
            </a:prstGeom>
          </p:spPr>
        </p:pic>
      </p:grpSp>
      <p:grpSp>
        <p:nvGrpSpPr>
          <p:cNvPr id="14393" name="Group 14392">
            <a:extLst>
              <a:ext uri="{FF2B5EF4-FFF2-40B4-BE49-F238E27FC236}">
                <a16:creationId xmlns:a16="http://schemas.microsoft.com/office/drawing/2014/main" id="{47698BDC-13B3-C2D0-1502-6FA83D599861}"/>
              </a:ext>
            </a:extLst>
          </p:cNvPr>
          <p:cNvGrpSpPr/>
          <p:nvPr/>
        </p:nvGrpSpPr>
        <p:grpSpPr>
          <a:xfrm>
            <a:off x="494596" y="16244589"/>
            <a:ext cx="9012650" cy="10601686"/>
            <a:chOff x="-8784666" y="15213282"/>
            <a:chExt cx="9012650" cy="10677622"/>
          </a:xfrm>
        </p:grpSpPr>
        <p:sp>
          <p:nvSpPr>
            <p:cNvPr id="14340" name="Text Box 11">
              <a:extLst>
                <a:ext uri="{FF2B5EF4-FFF2-40B4-BE49-F238E27FC236}">
                  <a16:creationId xmlns:a16="http://schemas.microsoft.com/office/drawing/2014/main" id="{3596FA14-03D2-4DC5-559D-68EEB60AE2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8784666" y="15213282"/>
              <a:ext cx="9012650" cy="10384515"/>
            </a:xfrm>
            <a:prstGeom prst="rect">
              <a:avLst/>
            </a:prstGeom>
            <a:solidFill>
              <a:srgbClr val="006341"/>
            </a:solidFill>
            <a:ln w="38100">
              <a:noFill/>
              <a:round/>
              <a:headEnd/>
              <a:tailEnd/>
            </a:ln>
          </p:spPr>
          <p:txBody>
            <a:bodyPr lIns="783769" tIns="391885" rIns="783769" bIns="783769"/>
            <a:lstStyle>
              <a:lvl1pPr eaLnBrk="0" hangingPunct="0">
                <a:tabLst>
                  <a:tab pos="508000" algn="l"/>
                </a:tabLs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508000" algn="l"/>
                </a:tabLs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508000" algn="l"/>
                </a:tabLs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508000" algn="l"/>
                </a:tabLs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508000" algn="l"/>
                </a:tabLs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08000" algn="l"/>
                </a:tabLs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08000" algn="l"/>
                </a:tabLs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08000" algn="l"/>
                </a:tabLs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08000" algn="l"/>
                </a:tabLst>
                <a:defRPr sz="32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4115" b="1" dirty="0">
                  <a:solidFill>
                    <a:srgbClr val="000000"/>
                  </a:solidFill>
                  <a:latin typeface="Avenir Heavy" pitchFamily="124" charset="0"/>
                </a:rPr>
                <a:t>		</a:t>
              </a:r>
              <a:r>
                <a:rPr lang="en-US" altLang="en-US" sz="4630" b="1" dirty="0">
                  <a:solidFill>
                    <a:schemeClr val="bg1"/>
                  </a:solidFill>
                  <a:latin typeface="Avenir Heavy" pitchFamily="124" charset="0"/>
                </a:rPr>
                <a:t>Background information</a:t>
              </a:r>
              <a:r>
                <a:rPr lang="en-US" altLang="en-US" sz="4115" dirty="0">
                  <a:solidFill>
                    <a:schemeClr val="bg1"/>
                  </a:solidFill>
                  <a:latin typeface="Avenir Book" pitchFamily="124" charset="0"/>
                </a:rPr>
                <a:t>	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altLang="en-US" sz="2800" dirty="0">
                  <a:solidFill>
                    <a:schemeClr val="bg1"/>
                  </a:solidFill>
                  <a:latin typeface="Avenir Book" pitchFamily="124" charset="0"/>
                </a:rPr>
                <a:t>My lab discovered new chemical reactions that allow for the formation of strong chemical bonds (C-N bonds). Our glue works on the premise of breaking bonds (C-O bonds) with UV light inside of our compound. Once the bonds are broken, they are left open and able to bond with external surfaces making it “sticky”.  Scheme 1 shows us the process of breaking the C-O bonds with the use of newly discovered chemical reactions using UV light and then the formation of C-N bonds.</a:t>
              </a:r>
            </a:p>
            <a:p>
              <a:pPr algn="l">
                <a:buFont typeface="+mj-lt"/>
                <a:buAutoNum type="arabicPeriod"/>
              </a:pPr>
              <a:endParaRPr lang="en-US" sz="3430" b="1" dirty="0">
                <a:solidFill>
                  <a:schemeClr val="bg1"/>
                </a:solidFill>
                <a:latin typeface="Avenir Book" pitchFamily="124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/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br>
                <a:rPr lang="en-US" sz="2054" dirty="0"/>
              </a:br>
              <a:endParaRPr lang="en-US" altLang="en-US" sz="3430" dirty="0">
                <a:solidFill>
                  <a:schemeClr val="bg1"/>
                </a:solidFill>
                <a:latin typeface="Avenir Book" pitchFamily="124" charset="0"/>
              </a:endParaRPr>
            </a:p>
          </p:txBody>
        </p:sp>
        <p:pic>
          <p:nvPicPr>
            <p:cNvPr id="26" name="Picture 25" descr="A chemical formula with black text&#10;&#10;Description automatically generated">
              <a:extLst>
                <a:ext uri="{FF2B5EF4-FFF2-40B4-BE49-F238E27FC236}">
                  <a16:creationId xmlns:a16="http://schemas.microsoft.com/office/drawing/2014/main" id="{122C24B9-88B4-5AB6-FE7D-ED2E57E5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599745" y="21895235"/>
              <a:ext cx="8518105" cy="222907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76FB62-F2DA-1879-2CD2-7E25EFD847D7}"/>
                </a:ext>
              </a:extLst>
            </p:cNvPr>
            <p:cNvSpPr txBox="1">
              <a:spLocks/>
            </p:cNvSpPr>
            <p:nvPr/>
          </p:nvSpPr>
          <p:spPr>
            <a:xfrm>
              <a:off x="-8599745" y="23842299"/>
              <a:ext cx="8518105" cy="2048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 typeface="+mj-lt"/>
                <a:buAutoNum type="arabicPeriod"/>
              </a:pPr>
              <a:endParaRPr lang="en-US" sz="2740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/>
              <a:r>
                <a:rPr lang="en-US" sz="2054" b="1" dirty="0">
                  <a:solidFill>
                    <a:schemeClr val="bg1"/>
                  </a:solidFill>
                  <a:latin typeface="Roboto" panose="020F0502020204030204" pitchFamily="2" charset="0"/>
                </a:rPr>
                <a:t>Photochemical Formation and Cleavage of C–N Bond</a:t>
              </a:r>
            </a:p>
            <a:p>
              <a:pPr algn="l"/>
              <a:r>
                <a:rPr lang="en-US" sz="2054" dirty="0" err="1">
                  <a:solidFill>
                    <a:schemeClr val="bg1"/>
                  </a:solidFill>
                  <a:latin typeface="Roboto" panose="020F0502020204030204" pitchFamily="2" charset="0"/>
                </a:rPr>
                <a:t>Pengfei</a:t>
              </a:r>
              <a:r>
                <a:rPr lang="en-US" sz="2054" dirty="0">
                  <a:solidFill>
                    <a:schemeClr val="bg1"/>
                  </a:solidFill>
                  <a:latin typeface="Roboto" panose="020F0502020204030204" pitchFamily="2" charset="0"/>
                </a:rPr>
                <a:t> Wang, </a:t>
              </a:r>
              <a:r>
                <a:rPr lang="en-US" sz="2054" dirty="0" err="1">
                  <a:solidFill>
                    <a:schemeClr val="bg1"/>
                  </a:solidFill>
                  <a:latin typeface="Roboto" panose="020F0502020204030204" pitchFamily="2" charset="0"/>
                </a:rPr>
                <a:t>Wenya</a:t>
              </a:r>
              <a:r>
                <a:rPr lang="en-US" sz="2054" dirty="0">
                  <a:solidFill>
                    <a:schemeClr val="bg1"/>
                  </a:solidFill>
                  <a:latin typeface="Roboto" panose="020F0502020204030204" pitchFamily="2" charset="0"/>
                </a:rPr>
                <a:t> Lu, Dattatray </a:t>
              </a:r>
              <a:r>
                <a:rPr lang="en-US" sz="2054" dirty="0" err="1">
                  <a:solidFill>
                    <a:schemeClr val="bg1"/>
                  </a:solidFill>
                  <a:latin typeface="Roboto" panose="020F0502020204030204" pitchFamily="2" charset="0"/>
                </a:rPr>
                <a:t>Devalankar</a:t>
              </a:r>
              <a:r>
                <a:rPr lang="en-US" sz="2054" dirty="0">
                  <a:solidFill>
                    <a:schemeClr val="bg1"/>
                  </a:solidFill>
                  <a:latin typeface="Roboto" panose="020F0502020204030204" pitchFamily="2" charset="0"/>
                </a:rPr>
                <a:t>, and </a:t>
              </a:r>
              <a:r>
                <a:rPr lang="en-US" sz="2054" dirty="0" err="1">
                  <a:solidFill>
                    <a:schemeClr val="bg1"/>
                  </a:solidFill>
                  <a:latin typeface="Roboto" panose="020F0502020204030204" pitchFamily="2" charset="0"/>
                </a:rPr>
                <a:t>Zhenying</a:t>
              </a:r>
              <a:r>
                <a:rPr lang="en-US" sz="2054" dirty="0">
                  <a:solidFill>
                    <a:schemeClr val="bg1"/>
                  </a:solidFill>
                  <a:latin typeface="Roboto" panose="020F0502020204030204" pitchFamily="2" charset="0"/>
                </a:rPr>
                <a:t> Ding</a:t>
              </a:r>
            </a:p>
            <a:p>
              <a:pPr algn="l"/>
              <a:r>
                <a:rPr lang="en-US" sz="2054" i="1" dirty="0">
                  <a:solidFill>
                    <a:schemeClr val="bg1"/>
                  </a:solidFill>
                  <a:latin typeface="Roboto" panose="020F0502020204030204" pitchFamily="2" charset="0"/>
                </a:rPr>
                <a:t>Organic Letters</a:t>
              </a:r>
              <a:r>
                <a:rPr lang="en-US" sz="2054" dirty="0">
                  <a:solidFill>
                    <a:schemeClr val="bg1"/>
                  </a:solidFill>
                  <a:latin typeface="Roboto" panose="020F0502020204030204" pitchFamily="2" charset="0"/>
                </a:rPr>
                <a:t> </a:t>
              </a:r>
              <a:r>
                <a:rPr lang="en-US" sz="2054" b="1" dirty="0">
                  <a:solidFill>
                    <a:schemeClr val="bg1"/>
                  </a:solidFill>
                  <a:latin typeface="Roboto" panose="020F0502020204030204" pitchFamily="2" charset="0"/>
                </a:rPr>
                <a:t>2015</a:t>
              </a:r>
              <a:r>
                <a:rPr lang="en-US" sz="2054" dirty="0">
                  <a:solidFill>
                    <a:schemeClr val="bg1"/>
                  </a:solidFill>
                  <a:latin typeface="Roboto" panose="020F0502020204030204" pitchFamily="2" charset="0"/>
                </a:rPr>
                <a:t> </a:t>
              </a:r>
              <a:r>
                <a:rPr lang="en-US" sz="2054" i="1" dirty="0">
                  <a:solidFill>
                    <a:schemeClr val="bg1"/>
                  </a:solidFill>
                  <a:latin typeface="Roboto" panose="020F0502020204030204" pitchFamily="2" charset="0"/>
                </a:rPr>
                <a:t>17</a:t>
              </a:r>
              <a:r>
                <a:rPr lang="en-US" sz="2054" dirty="0">
                  <a:solidFill>
                    <a:schemeClr val="bg1"/>
                  </a:solidFill>
                  <a:latin typeface="Roboto" panose="020F0502020204030204" pitchFamily="2" charset="0"/>
                </a:rPr>
                <a:t> (1), 170-172</a:t>
              </a:r>
            </a:p>
            <a:p>
              <a:pPr algn="l"/>
              <a:r>
                <a:rPr lang="en-US" sz="2054" dirty="0">
                  <a:solidFill>
                    <a:schemeClr val="bg1"/>
                  </a:solidFill>
                  <a:latin typeface="Roboto" panose="020F0502020204030204" pitchFamily="2" charset="0"/>
                </a:rPr>
                <a:t>DOI: 10.1021/ol503473c</a:t>
              </a:r>
            </a:p>
            <a:p>
              <a:endParaRPr lang="en-US" sz="1386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08F300-1847-ABB8-66F3-E66F932CB064}"/>
                </a:ext>
              </a:extLst>
            </p:cNvPr>
            <p:cNvSpPr txBox="1">
              <a:spLocks/>
            </p:cNvSpPr>
            <p:nvPr/>
          </p:nvSpPr>
          <p:spPr>
            <a:xfrm>
              <a:off x="-8150752" y="21400584"/>
              <a:ext cx="7576455" cy="1307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Avenir Book"/>
                </a:rPr>
                <a:t>Scheme 1. Photochemical C–N Bond Formation</a:t>
              </a: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pPr algn="l">
                <a:buFont typeface="+mj-lt"/>
                <a:buAutoNum type="arabicPeriod"/>
              </a:pPr>
              <a:endParaRPr lang="en-US" sz="2054" b="1" dirty="0">
                <a:solidFill>
                  <a:srgbClr val="000000"/>
                </a:solidFill>
                <a:latin typeface="Roboto" panose="020F0502020204030204" pitchFamily="2" charset="0"/>
              </a:endParaRPr>
            </a:p>
            <a:p>
              <a:endParaRPr lang="en-US" sz="1386" dirty="0"/>
            </a:p>
          </p:txBody>
        </p:sp>
      </p:grpSp>
      <p:grpSp>
        <p:nvGrpSpPr>
          <p:cNvPr id="14363" name="Group 14362">
            <a:extLst>
              <a:ext uri="{FF2B5EF4-FFF2-40B4-BE49-F238E27FC236}">
                <a16:creationId xmlns:a16="http://schemas.microsoft.com/office/drawing/2014/main" id="{6252ECC2-8D2F-DB2C-6C98-46502245289D}"/>
              </a:ext>
            </a:extLst>
          </p:cNvPr>
          <p:cNvGrpSpPr/>
          <p:nvPr/>
        </p:nvGrpSpPr>
        <p:grpSpPr>
          <a:xfrm>
            <a:off x="19019160" y="20365278"/>
            <a:ext cx="2445128" cy="4553373"/>
            <a:chOff x="18155594" y="17092342"/>
            <a:chExt cx="2445128" cy="4553373"/>
          </a:xfrm>
        </p:grpSpPr>
        <p:pic>
          <p:nvPicPr>
            <p:cNvPr id="35" name="Picture 34" descr="A street light with a yellow spot&#10;&#10;Description automatically generated">
              <a:extLst>
                <a:ext uri="{FF2B5EF4-FFF2-40B4-BE49-F238E27FC236}">
                  <a16:creationId xmlns:a16="http://schemas.microsoft.com/office/drawing/2014/main" id="{F320A276-EB08-5E29-BC9E-1A9364E4D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55594" y="17092342"/>
              <a:ext cx="1983420" cy="416830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EA91D1-272D-6682-221B-C44218A85464}"/>
                </a:ext>
              </a:extLst>
            </p:cNvPr>
            <p:cNvSpPr txBox="1">
              <a:spLocks/>
            </p:cNvSpPr>
            <p:nvPr/>
          </p:nvSpPr>
          <p:spPr>
            <a:xfrm>
              <a:off x="18286678" y="21184050"/>
              <a:ext cx="2314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venir Book"/>
                </a:rPr>
                <a:t>TLC 1</a:t>
              </a:r>
              <a:r>
                <a:rPr lang="en-US" sz="1386" b="1" dirty="0">
                  <a:solidFill>
                    <a:schemeClr val="bg1"/>
                  </a:solidFill>
                  <a:latin typeface="Avenir Book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634D4D-5044-BE30-DA2D-AB43C6141DF3}"/>
              </a:ext>
            </a:extLst>
          </p:cNvPr>
          <p:cNvGrpSpPr>
            <a:grpSpLocks/>
          </p:cNvGrpSpPr>
          <p:nvPr/>
        </p:nvGrpSpPr>
        <p:grpSpPr>
          <a:xfrm>
            <a:off x="22178363" y="20421175"/>
            <a:ext cx="6924728" cy="3615239"/>
            <a:chOff x="16607815" y="19284545"/>
            <a:chExt cx="6418182" cy="309781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16CCD3F-4431-AB53-9A37-0AB0F7DFD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607815" y="19284545"/>
              <a:ext cx="6418182" cy="309781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0E41452-03BB-859F-B73D-1F0BECE055BD}"/>
                </a:ext>
              </a:extLst>
            </p:cNvPr>
            <p:cNvSpPr txBox="1">
              <a:spLocks/>
            </p:cNvSpPr>
            <p:nvPr/>
          </p:nvSpPr>
          <p:spPr>
            <a:xfrm>
              <a:off x="16669257" y="19312967"/>
              <a:ext cx="6207656" cy="501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venir Book"/>
                </a:rPr>
                <a:t>Scheme 4. Second reaction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4F968C-1338-1B69-C440-2FA7B602B5C2}"/>
              </a:ext>
            </a:extLst>
          </p:cNvPr>
          <p:cNvGrpSpPr>
            <a:grpSpLocks/>
          </p:cNvGrpSpPr>
          <p:nvPr/>
        </p:nvGrpSpPr>
        <p:grpSpPr>
          <a:xfrm>
            <a:off x="29572397" y="19935170"/>
            <a:ext cx="3119932" cy="4870714"/>
            <a:chOff x="24470533" y="19004171"/>
            <a:chExt cx="2358352" cy="4450563"/>
          </a:xfrm>
        </p:grpSpPr>
        <p:pic>
          <p:nvPicPr>
            <p:cNvPr id="14350" name="Picture 14349" descr="A group of drawings on a white surface&#10;&#10;Description automatically generated">
              <a:extLst>
                <a:ext uri="{FF2B5EF4-FFF2-40B4-BE49-F238E27FC236}">
                  <a16:creationId xmlns:a16="http://schemas.microsoft.com/office/drawing/2014/main" id="{816493CA-A2D6-0BD6-2E31-47316B602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502615" y="19004171"/>
              <a:ext cx="1416978" cy="3880896"/>
            </a:xfrm>
            <a:prstGeom prst="rect">
              <a:avLst/>
            </a:prstGeom>
          </p:spPr>
        </p:pic>
        <p:sp>
          <p:nvSpPr>
            <p:cNvPr id="14352" name="TextBox 14351">
              <a:extLst>
                <a:ext uri="{FF2B5EF4-FFF2-40B4-BE49-F238E27FC236}">
                  <a16:creationId xmlns:a16="http://schemas.microsoft.com/office/drawing/2014/main" id="{A54830D6-8DFD-5F8F-B238-A0BF21829C29}"/>
                </a:ext>
              </a:extLst>
            </p:cNvPr>
            <p:cNvSpPr txBox="1">
              <a:spLocks/>
            </p:cNvSpPr>
            <p:nvPr/>
          </p:nvSpPr>
          <p:spPr>
            <a:xfrm>
              <a:off x="24470533" y="22885066"/>
              <a:ext cx="2358352" cy="569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venir Book"/>
                </a:rPr>
                <a:t>TLC 2</a:t>
              </a:r>
              <a:r>
                <a:rPr lang="en-US" sz="1386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4365" name="Group 14364">
            <a:extLst>
              <a:ext uri="{FF2B5EF4-FFF2-40B4-BE49-F238E27FC236}">
                <a16:creationId xmlns:a16="http://schemas.microsoft.com/office/drawing/2014/main" id="{3F610CCB-FFCB-D38F-B77E-1A8425F49219}"/>
              </a:ext>
            </a:extLst>
          </p:cNvPr>
          <p:cNvGrpSpPr/>
          <p:nvPr/>
        </p:nvGrpSpPr>
        <p:grpSpPr>
          <a:xfrm>
            <a:off x="32153073" y="19892565"/>
            <a:ext cx="1874561" cy="4723139"/>
            <a:chOff x="19814145" y="23344797"/>
            <a:chExt cx="1884942" cy="4954412"/>
          </a:xfrm>
        </p:grpSpPr>
        <p:pic>
          <p:nvPicPr>
            <p:cNvPr id="28" name="Picture 27" descr="A close up of a circle&#10;&#10;Description automatically generated">
              <a:extLst>
                <a:ext uri="{FF2B5EF4-FFF2-40B4-BE49-F238E27FC236}">
                  <a16:creationId xmlns:a16="http://schemas.microsoft.com/office/drawing/2014/main" id="{11334510-5B04-93FB-0DDB-6FDC33862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814145" y="23344797"/>
              <a:ext cx="1884942" cy="449562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7E008C-FBF2-A2FD-F7B0-F24005145FDC}"/>
                </a:ext>
              </a:extLst>
            </p:cNvPr>
            <p:cNvSpPr txBox="1">
              <a:spLocks/>
            </p:cNvSpPr>
            <p:nvPr/>
          </p:nvSpPr>
          <p:spPr>
            <a:xfrm>
              <a:off x="19941776" y="27837544"/>
              <a:ext cx="1225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venir Book"/>
                </a:rPr>
                <a:t>TLC 3.</a:t>
              </a:r>
            </a:p>
          </p:txBody>
        </p:sp>
      </p:grpSp>
      <p:grpSp>
        <p:nvGrpSpPr>
          <p:cNvPr id="14361" name="Group 14360">
            <a:extLst>
              <a:ext uri="{FF2B5EF4-FFF2-40B4-BE49-F238E27FC236}">
                <a16:creationId xmlns:a16="http://schemas.microsoft.com/office/drawing/2014/main" id="{4FE551DC-582E-AAA4-D2FD-61D5D64716BE}"/>
              </a:ext>
            </a:extLst>
          </p:cNvPr>
          <p:cNvGrpSpPr/>
          <p:nvPr/>
        </p:nvGrpSpPr>
        <p:grpSpPr>
          <a:xfrm>
            <a:off x="35327544" y="8676529"/>
            <a:ext cx="8634488" cy="6450477"/>
            <a:chOff x="36706792" y="15637158"/>
            <a:chExt cx="5700964" cy="4156650"/>
          </a:xfrm>
        </p:grpSpPr>
        <p:pic>
          <p:nvPicPr>
            <p:cNvPr id="16" name="Picture 15" descr="A person wearing gloves and working in a laboratory&#10;&#10;Description automatically generated">
              <a:extLst>
                <a:ext uri="{FF2B5EF4-FFF2-40B4-BE49-F238E27FC236}">
                  <a16:creationId xmlns:a16="http://schemas.microsoft.com/office/drawing/2014/main" id="{19ED3489-E4CE-21C2-D54D-32880EC2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706792" y="15637158"/>
              <a:ext cx="4955950" cy="3716960"/>
            </a:xfrm>
            <a:prstGeom prst="rect">
              <a:avLst/>
            </a:prstGeom>
          </p:spPr>
        </p:pic>
        <p:sp>
          <p:nvSpPr>
            <p:cNvPr id="14358" name="TextBox 14357">
              <a:extLst>
                <a:ext uri="{FF2B5EF4-FFF2-40B4-BE49-F238E27FC236}">
                  <a16:creationId xmlns:a16="http://schemas.microsoft.com/office/drawing/2014/main" id="{5ADA3C77-2A62-653A-F682-90ADCFFDAF71}"/>
                </a:ext>
              </a:extLst>
            </p:cNvPr>
            <p:cNvSpPr txBox="1">
              <a:spLocks/>
            </p:cNvSpPr>
            <p:nvPr/>
          </p:nvSpPr>
          <p:spPr>
            <a:xfrm>
              <a:off x="36796927" y="19456648"/>
              <a:ext cx="5610829" cy="3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venir Book"/>
                </a:rPr>
                <a:t>Photo 1. Doing TLC and Column</a:t>
              </a:r>
            </a:p>
          </p:txBody>
        </p:sp>
      </p:grpSp>
      <p:grpSp>
        <p:nvGrpSpPr>
          <p:cNvPr id="14366" name="Group 14365">
            <a:extLst>
              <a:ext uri="{FF2B5EF4-FFF2-40B4-BE49-F238E27FC236}">
                <a16:creationId xmlns:a16="http://schemas.microsoft.com/office/drawing/2014/main" id="{1A91E0D7-25F9-AD04-7B6F-CFAD9EAFA4E9}"/>
              </a:ext>
            </a:extLst>
          </p:cNvPr>
          <p:cNvGrpSpPr/>
          <p:nvPr/>
        </p:nvGrpSpPr>
        <p:grpSpPr>
          <a:xfrm>
            <a:off x="11334039" y="20564948"/>
            <a:ext cx="7720487" cy="4042545"/>
            <a:chOff x="11067629" y="20402854"/>
            <a:chExt cx="7720487" cy="404254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2FAF0F5-3FC7-5588-3040-8152F5BD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67629" y="20402855"/>
              <a:ext cx="7080081" cy="404254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A52AAC-3192-EEC2-DBE5-10398186314D}"/>
                </a:ext>
              </a:extLst>
            </p:cNvPr>
            <p:cNvSpPr txBox="1">
              <a:spLocks/>
            </p:cNvSpPr>
            <p:nvPr/>
          </p:nvSpPr>
          <p:spPr>
            <a:xfrm>
              <a:off x="11295659" y="20402854"/>
              <a:ext cx="74924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venir Book"/>
                </a:rPr>
                <a:t>Scheme 3. First reaction</a:t>
              </a:r>
            </a:p>
          </p:txBody>
        </p:sp>
      </p:grpSp>
      <p:grpSp>
        <p:nvGrpSpPr>
          <p:cNvPr id="14390" name="Group 14389">
            <a:extLst>
              <a:ext uri="{FF2B5EF4-FFF2-40B4-BE49-F238E27FC236}">
                <a16:creationId xmlns:a16="http://schemas.microsoft.com/office/drawing/2014/main" id="{075291E6-5F84-1D12-533E-29F916B4A0A8}"/>
              </a:ext>
            </a:extLst>
          </p:cNvPr>
          <p:cNvGrpSpPr/>
          <p:nvPr/>
        </p:nvGrpSpPr>
        <p:grpSpPr>
          <a:xfrm>
            <a:off x="10795911" y="25194020"/>
            <a:ext cx="10412419" cy="7284366"/>
            <a:chOff x="32237978" y="15964485"/>
            <a:chExt cx="10879751" cy="7770923"/>
          </a:xfrm>
        </p:grpSpPr>
        <p:grpSp>
          <p:nvGrpSpPr>
            <p:cNvPr id="14359" name="Group 14358">
              <a:extLst>
                <a:ext uri="{FF2B5EF4-FFF2-40B4-BE49-F238E27FC236}">
                  <a16:creationId xmlns:a16="http://schemas.microsoft.com/office/drawing/2014/main" id="{ED2D5BB5-CB31-AE7A-C1E6-E7DEFCE9931A}"/>
                </a:ext>
              </a:extLst>
            </p:cNvPr>
            <p:cNvGrpSpPr/>
            <p:nvPr/>
          </p:nvGrpSpPr>
          <p:grpSpPr>
            <a:xfrm>
              <a:off x="32237978" y="16050145"/>
              <a:ext cx="10655652" cy="7685263"/>
              <a:chOff x="23752596" y="14940389"/>
              <a:chExt cx="7124080" cy="5194870"/>
            </a:xfrm>
          </p:grpSpPr>
          <p:pic>
            <p:nvPicPr>
              <p:cNvPr id="14337" name="Picture 14336" descr="A graph showing a number of objects&#10;&#10;Description automatically generated">
                <a:extLst>
                  <a:ext uri="{FF2B5EF4-FFF2-40B4-BE49-F238E27FC236}">
                    <a16:creationId xmlns:a16="http://schemas.microsoft.com/office/drawing/2014/main" id="{E0143EFA-9FCF-C6E3-B9AB-BFEC43C48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52596" y="14940389"/>
                <a:ext cx="7124080" cy="519487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C98203F-DF5A-F523-7238-C5F2685AC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03149" y="15212413"/>
                <a:ext cx="1472678" cy="1701938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2ACB902-C0FF-FCAC-2987-ED51D3EBEF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81299" y="15962557"/>
                <a:ext cx="311304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8EDFE01-1013-3837-A5A1-B458A362C5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50803" y="15509137"/>
                <a:ext cx="301686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A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FCD4D8-96C4-050E-5404-BBA0695A38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81313" y="15509137"/>
                <a:ext cx="301686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B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E76708-D4AC-D9E3-7D12-F8D8030367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278209" y="16210547"/>
                <a:ext cx="401018" cy="303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70" dirty="0"/>
                  <a:t>D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29F0DD7-CBB2-340B-D6CA-CFA838E09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07178" y="17984960"/>
                <a:ext cx="301686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A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A269996-D85C-D757-A9F8-A2C14050B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81912" y="18413834"/>
                <a:ext cx="301686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B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2D581D5-9325-7BB1-7165-2FC8EA1259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28126" y="17968084"/>
                <a:ext cx="311304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6F4C3A-E13C-4227-FBE1-E8CD0F0CAD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26963" y="18303972"/>
                <a:ext cx="401018" cy="303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70" dirty="0"/>
                  <a:t>D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D7FEFD9-FF50-7D74-4FB7-5EA0F13B16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99082" y="16085330"/>
                <a:ext cx="387684" cy="244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CH</a:t>
                </a:r>
                <a:r>
                  <a:rPr lang="en-US" sz="1600" baseline="-25000" dirty="0"/>
                  <a:t>3</a:t>
                </a:r>
                <a:endParaRPr lang="en-US" sz="16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262D00E-C935-8CAC-5250-86A93DEEE3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31215" y="15229341"/>
                <a:ext cx="387684" cy="244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CH</a:t>
                </a:r>
                <a:r>
                  <a:rPr lang="en-US" sz="1600" baseline="-25000" dirty="0"/>
                  <a:t>3</a:t>
                </a:r>
                <a:endParaRPr lang="en-US" sz="1600" dirty="0"/>
              </a:p>
            </p:txBody>
          </p:sp>
        </p:grpSp>
        <p:sp>
          <p:nvSpPr>
            <p:cNvPr id="14344" name="TextBox 14343">
              <a:extLst>
                <a:ext uri="{FF2B5EF4-FFF2-40B4-BE49-F238E27FC236}">
                  <a16:creationId xmlns:a16="http://schemas.microsoft.com/office/drawing/2014/main" id="{6E35A933-9D1F-C2E9-4073-7589856C0D45}"/>
                </a:ext>
              </a:extLst>
            </p:cNvPr>
            <p:cNvSpPr txBox="1">
              <a:spLocks/>
            </p:cNvSpPr>
            <p:nvPr/>
          </p:nvSpPr>
          <p:spPr>
            <a:xfrm>
              <a:off x="39000695" y="16477619"/>
              <a:ext cx="4117034" cy="1149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An NMR shows the purity of products. </a:t>
              </a:r>
            </a:p>
          </p:txBody>
        </p:sp>
        <p:sp>
          <p:nvSpPr>
            <p:cNvPr id="14338" name="TextBox 14337">
              <a:extLst>
                <a:ext uri="{FF2B5EF4-FFF2-40B4-BE49-F238E27FC236}">
                  <a16:creationId xmlns:a16="http://schemas.microsoft.com/office/drawing/2014/main" id="{F661DE3E-31CA-C123-EBA9-57432DD62B3C}"/>
                </a:ext>
              </a:extLst>
            </p:cNvPr>
            <p:cNvSpPr txBox="1">
              <a:spLocks/>
            </p:cNvSpPr>
            <p:nvPr/>
          </p:nvSpPr>
          <p:spPr>
            <a:xfrm>
              <a:off x="32321102" y="15964485"/>
              <a:ext cx="6216214" cy="62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venir Book"/>
                </a:rPr>
                <a:t>NMR 1. Wash after first synthesis</a:t>
              </a:r>
              <a:r>
                <a:rPr lang="en-US" sz="16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4389" name="Group 14388">
            <a:extLst>
              <a:ext uri="{FF2B5EF4-FFF2-40B4-BE49-F238E27FC236}">
                <a16:creationId xmlns:a16="http://schemas.microsoft.com/office/drawing/2014/main" id="{44EC0E16-2183-B224-2628-4DC1E3462799}"/>
              </a:ext>
            </a:extLst>
          </p:cNvPr>
          <p:cNvGrpSpPr/>
          <p:nvPr/>
        </p:nvGrpSpPr>
        <p:grpSpPr>
          <a:xfrm>
            <a:off x="22394549" y="24919462"/>
            <a:ext cx="10375758" cy="7215210"/>
            <a:chOff x="22283441" y="23875418"/>
            <a:chExt cx="10655652" cy="8994766"/>
          </a:xfrm>
        </p:grpSpPr>
        <p:grpSp>
          <p:nvGrpSpPr>
            <p:cNvPr id="14360" name="Group 14359">
              <a:extLst>
                <a:ext uri="{FF2B5EF4-FFF2-40B4-BE49-F238E27FC236}">
                  <a16:creationId xmlns:a16="http://schemas.microsoft.com/office/drawing/2014/main" id="{AEC168FE-1C2B-A59E-6BBB-1B84874E921B}"/>
                </a:ext>
              </a:extLst>
            </p:cNvPr>
            <p:cNvGrpSpPr/>
            <p:nvPr/>
          </p:nvGrpSpPr>
          <p:grpSpPr>
            <a:xfrm>
              <a:off x="22283441" y="23931144"/>
              <a:ext cx="10655652" cy="8939040"/>
              <a:chOff x="22743382" y="21280450"/>
              <a:chExt cx="7369090" cy="6187703"/>
            </a:xfrm>
          </p:grpSpPr>
          <p:pic>
            <p:nvPicPr>
              <p:cNvPr id="5" name="Picture 4" descr="A graph of a number of objects&#10;&#10;Description automatically generated">
                <a:extLst>
                  <a:ext uri="{FF2B5EF4-FFF2-40B4-BE49-F238E27FC236}">
                    <a16:creationId xmlns:a16="http://schemas.microsoft.com/office/drawing/2014/main" id="{01640BAC-9F24-E341-0DEE-69F014A76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743382" y="21280450"/>
                <a:ext cx="7369090" cy="618770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772D7AC-4B31-38EB-982D-3D623EFD9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29479" y="21531805"/>
                <a:ext cx="1449793" cy="1970009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4708F8F-4F19-E91C-A23D-A965AE70B9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04048" y="22264390"/>
                <a:ext cx="301686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A</a:t>
                </a:r>
              </a:p>
            </p:txBody>
          </p:sp>
          <p:sp>
            <p:nvSpPr>
              <p:cNvPr id="14336" name="TextBox 14335">
                <a:extLst>
                  <a:ext uri="{FF2B5EF4-FFF2-40B4-BE49-F238E27FC236}">
                    <a16:creationId xmlns:a16="http://schemas.microsoft.com/office/drawing/2014/main" id="{1FC0599F-8CE0-D745-85BF-1001542306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28836" y="22264390"/>
                <a:ext cx="301686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B</a:t>
                </a:r>
              </a:p>
            </p:txBody>
          </p:sp>
          <p:sp>
            <p:nvSpPr>
              <p:cNvPr id="14346" name="TextBox 14345">
                <a:extLst>
                  <a:ext uri="{FF2B5EF4-FFF2-40B4-BE49-F238E27FC236}">
                    <a16:creationId xmlns:a16="http://schemas.microsoft.com/office/drawing/2014/main" id="{C78EE236-FA51-0FAB-A6CA-1FA58642A9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38938" y="22797615"/>
                <a:ext cx="311304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C</a:t>
                </a:r>
              </a:p>
            </p:txBody>
          </p:sp>
          <p:sp>
            <p:nvSpPr>
              <p:cNvPr id="14347" name="TextBox 14346">
                <a:extLst>
                  <a:ext uri="{FF2B5EF4-FFF2-40B4-BE49-F238E27FC236}">
                    <a16:creationId xmlns:a16="http://schemas.microsoft.com/office/drawing/2014/main" id="{2D4171DE-5D78-2CE7-E7E0-A44A3C716B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11740" y="22952695"/>
                <a:ext cx="311304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D</a:t>
                </a:r>
              </a:p>
            </p:txBody>
          </p:sp>
          <p:sp>
            <p:nvSpPr>
              <p:cNvPr id="14348" name="TextBox 14347">
                <a:extLst>
                  <a:ext uri="{FF2B5EF4-FFF2-40B4-BE49-F238E27FC236}">
                    <a16:creationId xmlns:a16="http://schemas.microsoft.com/office/drawing/2014/main" id="{4DDD9BAF-30BD-D7B7-A116-55B21E4FC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71475" y="21861905"/>
                <a:ext cx="763351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CH</a:t>
                </a:r>
                <a:r>
                  <a:rPr lang="en-US" sz="1370" baseline="-25000" dirty="0"/>
                  <a:t>3 </a:t>
                </a:r>
                <a:r>
                  <a:rPr lang="en-US" sz="1370" dirty="0"/>
                  <a:t>#2</a:t>
                </a:r>
                <a:r>
                  <a:rPr lang="en-US" sz="1370" baseline="-25000" dirty="0"/>
                  <a:t> </a:t>
                </a:r>
                <a:endParaRPr lang="en-US" sz="1370" dirty="0"/>
              </a:p>
            </p:txBody>
          </p:sp>
          <p:sp>
            <p:nvSpPr>
              <p:cNvPr id="14349" name="TextBox 14348">
                <a:extLst>
                  <a:ext uri="{FF2B5EF4-FFF2-40B4-BE49-F238E27FC236}">
                    <a16:creationId xmlns:a16="http://schemas.microsoft.com/office/drawing/2014/main" id="{BDD817C2-7FC4-F375-5E98-8AA0E5D2C1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51651" y="22811630"/>
                <a:ext cx="731290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CH</a:t>
                </a:r>
                <a:r>
                  <a:rPr lang="en-US" sz="1370" baseline="-25000" dirty="0"/>
                  <a:t>3 </a:t>
                </a:r>
                <a:r>
                  <a:rPr lang="en-US" sz="1370" dirty="0"/>
                  <a:t>#1</a:t>
                </a:r>
              </a:p>
            </p:txBody>
          </p:sp>
          <p:sp>
            <p:nvSpPr>
              <p:cNvPr id="14351" name="TextBox 14350">
                <a:extLst>
                  <a:ext uri="{FF2B5EF4-FFF2-40B4-BE49-F238E27FC236}">
                    <a16:creationId xmlns:a16="http://schemas.microsoft.com/office/drawing/2014/main" id="{E6177296-6CC6-1F77-EB4F-120ECA6216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84709" y="25668110"/>
                <a:ext cx="301686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A</a:t>
                </a:r>
              </a:p>
            </p:txBody>
          </p:sp>
          <p:sp>
            <p:nvSpPr>
              <p:cNvPr id="14353" name="TextBox 14352">
                <a:extLst>
                  <a:ext uri="{FF2B5EF4-FFF2-40B4-BE49-F238E27FC236}">
                    <a16:creationId xmlns:a16="http://schemas.microsoft.com/office/drawing/2014/main" id="{93788215-DC37-61D4-DA13-F093FE456A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39803" y="25687356"/>
                <a:ext cx="311304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C</a:t>
                </a:r>
              </a:p>
            </p:txBody>
          </p:sp>
          <p:sp>
            <p:nvSpPr>
              <p:cNvPr id="14354" name="TextBox 14353">
                <a:extLst>
                  <a:ext uri="{FF2B5EF4-FFF2-40B4-BE49-F238E27FC236}">
                    <a16:creationId xmlns:a16="http://schemas.microsoft.com/office/drawing/2014/main" id="{9944F123-944A-769F-4946-12B4B05228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22137" y="25957639"/>
                <a:ext cx="311304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D</a:t>
                </a:r>
              </a:p>
            </p:txBody>
          </p:sp>
          <p:sp>
            <p:nvSpPr>
              <p:cNvPr id="14355" name="TextBox 14354">
                <a:extLst>
                  <a:ext uri="{FF2B5EF4-FFF2-40B4-BE49-F238E27FC236}">
                    <a16:creationId xmlns:a16="http://schemas.microsoft.com/office/drawing/2014/main" id="{AF3BD4EA-8177-0A5B-A5B6-B41F4E5469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0337" y="25886134"/>
                <a:ext cx="301686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B</a:t>
                </a:r>
              </a:p>
            </p:txBody>
          </p:sp>
          <p:sp>
            <p:nvSpPr>
              <p:cNvPr id="14356" name="TextBox 14355">
                <a:extLst>
                  <a:ext uri="{FF2B5EF4-FFF2-40B4-BE49-F238E27FC236}">
                    <a16:creationId xmlns:a16="http://schemas.microsoft.com/office/drawing/2014/main" id="{033F6400-E625-1F8E-AC99-673B4B2B40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32352" y="21520870"/>
                <a:ext cx="731290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CH</a:t>
                </a:r>
                <a:r>
                  <a:rPr lang="en-US" sz="1370" baseline="-25000" dirty="0"/>
                  <a:t>3 </a:t>
                </a:r>
                <a:r>
                  <a:rPr lang="en-US" sz="1370" dirty="0"/>
                  <a:t>#1</a:t>
                </a:r>
              </a:p>
            </p:txBody>
          </p:sp>
          <p:sp>
            <p:nvSpPr>
              <p:cNvPr id="14357" name="TextBox 14356">
                <a:extLst>
                  <a:ext uri="{FF2B5EF4-FFF2-40B4-BE49-F238E27FC236}">
                    <a16:creationId xmlns:a16="http://schemas.microsoft.com/office/drawing/2014/main" id="{E21B406E-9F8F-EEB5-EC2C-3B9A90138D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20735" y="22718550"/>
                <a:ext cx="731290" cy="303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70" dirty="0"/>
                  <a:t>CH</a:t>
                </a:r>
                <a:r>
                  <a:rPr lang="en-US" sz="1370" baseline="-25000" dirty="0"/>
                  <a:t>3 </a:t>
                </a:r>
                <a:r>
                  <a:rPr lang="en-US" sz="1370" dirty="0"/>
                  <a:t>#2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B768DA-CB11-B8C2-CD7E-6BF0F8AE750B}"/>
                </a:ext>
              </a:extLst>
            </p:cNvPr>
            <p:cNvSpPr txBox="1">
              <a:spLocks/>
            </p:cNvSpPr>
            <p:nvPr/>
          </p:nvSpPr>
          <p:spPr>
            <a:xfrm>
              <a:off x="23969598" y="23875418"/>
              <a:ext cx="7146898" cy="729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venir Book"/>
                </a:rPr>
                <a:t>NMR 2. Wash after second synthesis</a:t>
              </a:r>
            </a:p>
          </p:txBody>
        </p:sp>
      </p:grpSp>
      <p:grpSp>
        <p:nvGrpSpPr>
          <p:cNvPr id="14386" name="Group 14385">
            <a:extLst>
              <a:ext uri="{FF2B5EF4-FFF2-40B4-BE49-F238E27FC236}">
                <a16:creationId xmlns:a16="http://schemas.microsoft.com/office/drawing/2014/main" id="{2E8622C3-96AB-373E-C6C5-B808E0262B8E}"/>
              </a:ext>
            </a:extLst>
          </p:cNvPr>
          <p:cNvGrpSpPr/>
          <p:nvPr/>
        </p:nvGrpSpPr>
        <p:grpSpPr>
          <a:xfrm>
            <a:off x="10451180" y="7926224"/>
            <a:ext cx="24410811" cy="10516776"/>
            <a:chOff x="10692209" y="8586486"/>
            <a:chExt cx="21840097" cy="9508464"/>
          </a:xfrm>
        </p:grpSpPr>
        <p:pic>
          <p:nvPicPr>
            <p:cNvPr id="14368" name="Picture 14367" descr="A diagram of a chemical structure&#10;&#10;Description automatically generated">
              <a:extLst>
                <a:ext uri="{FF2B5EF4-FFF2-40B4-BE49-F238E27FC236}">
                  <a16:creationId xmlns:a16="http://schemas.microsoft.com/office/drawing/2014/main" id="{4691C2C4-6DB1-3D95-BBBD-08D5C025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024024" y="8587112"/>
              <a:ext cx="21508282" cy="8768872"/>
            </a:xfrm>
            <a:prstGeom prst="rect">
              <a:avLst/>
            </a:prstGeom>
          </p:spPr>
        </p:pic>
        <p:sp>
          <p:nvSpPr>
            <p:cNvPr id="14369" name="Rectangle 14368">
              <a:extLst>
                <a:ext uri="{FF2B5EF4-FFF2-40B4-BE49-F238E27FC236}">
                  <a16:creationId xmlns:a16="http://schemas.microsoft.com/office/drawing/2014/main" id="{F53D4A7C-BE2E-D340-657D-AF48783F4A5C}"/>
                </a:ext>
              </a:extLst>
            </p:cNvPr>
            <p:cNvSpPr/>
            <p:nvPr/>
          </p:nvSpPr>
          <p:spPr>
            <a:xfrm>
              <a:off x="11024024" y="8586486"/>
              <a:ext cx="10617005" cy="38966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84" name="Group 14383">
              <a:extLst>
                <a:ext uri="{FF2B5EF4-FFF2-40B4-BE49-F238E27FC236}">
                  <a16:creationId xmlns:a16="http://schemas.microsoft.com/office/drawing/2014/main" id="{D3A17182-7B4A-6A09-BD83-B989FB256BE1}"/>
                </a:ext>
              </a:extLst>
            </p:cNvPr>
            <p:cNvGrpSpPr/>
            <p:nvPr/>
          </p:nvGrpSpPr>
          <p:grpSpPr>
            <a:xfrm>
              <a:off x="10692209" y="10535435"/>
              <a:ext cx="379603" cy="7559515"/>
              <a:chOff x="10692209" y="10534809"/>
              <a:chExt cx="379603" cy="7559515"/>
            </a:xfrm>
          </p:grpSpPr>
          <p:grpSp>
            <p:nvGrpSpPr>
              <p:cNvPr id="14381" name="Group 14380">
                <a:extLst>
                  <a:ext uri="{FF2B5EF4-FFF2-40B4-BE49-F238E27FC236}">
                    <a16:creationId xmlns:a16="http://schemas.microsoft.com/office/drawing/2014/main" id="{65D0CB6E-BCEB-31CD-05DB-A3F202DA7952}"/>
                  </a:ext>
                </a:extLst>
              </p:cNvPr>
              <p:cNvGrpSpPr/>
              <p:nvPr/>
            </p:nvGrpSpPr>
            <p:grpSpPr>
              <a:xfrm>
                <a:off x="10692209" y="10534809"/>
                <a:ext cx="331815" cy="7248365"/>
                <a:chOff x="10692209" y="10534809"/>
                <a:chExt cx="331815" cy="7248365"/>
              </a:xfrm>
            </p:grpSpPr>
            <p:cxnSp>
              <p:nvCxnSpPr>
                <p:cNvPr id="14375" name="Straight Connector 14374">
                  <a:extLst>
                    <a:ext uri="{FF2B5EF4-FFF2-40B4-BE49-F238E27FC236}">
                      <a16:creationId xmlns:a16="http://schemas.microsoft.com/office/drawing/2014/main" id="{DB2C099E-9795-A2BA-54C9-83C3D44467E7}"/>
                    </a:ext>
                  </a:extLst>
                </p:cNvPr>
                <p:cNvCxnSpPr>
                  <a:cxnSpLocks/>
                  <a:stCxn id="14369" idx="1"/>
                </p:cNvCxnSpPr>
                <p:nvPr/>
              </p:nvCxnSpPr>
              <p:spPr>
                <a:xfrm flipH="1">
                  <a:off x="10692209" y="10534809"/>
                  <a:ext cx="331815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78" name="Straight Connector 14377">
                  <a:extLst>
                    <a:ext uri="{FF2B5EF4-FFF2-40B4-BE49-F238E27FC236}">
                      <a16:creationId xmlns:a16="http://schemas.microsoft.com/office/drawing/2014/main" id="{4FDF5EA6-265C-F6B7-62EB-86CD839599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92209" y="10534809"/>
                  <a:ext cx="64011" cy="7248365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383" name="Straight Arrow Connector 14382">
                <a:extLst>
                  <a:ext uri="{FF2B5EF4-FFF2-40B4-BE49-F238E27FC236}">
                    <a16:creationId xmlns:a16="http://schemas.microsoft.com/office/drawing/2014/main" id="{2D4951A2-AE43-9771-AE85-CCC8D2918333}"/>
                  </a:ext>
                </a:extLst>
              </p:cNvPr>
              <p:cNvCxnSpPr/>
              <p:nvPr/>
            </p:nvCxnSpPr>
            <p:spPr>
              <a:xfrm>
                <a:off x="10763773" y="17783174"/>
                <a:ext cx="308039" cy="31115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394" name="TextBox 14393">
            <a:extLst>
              <a:ext uri="{FF2B5EF4-FFF2-40B4-BE49-F238E27FC236}">
                <a16:creationId xmlns:a16="http://schemas.microsoft.com/office/drawing/2014/main" id="{C8BF1AFB-5292-321E-FECE-6B1E0001CFA6}"/>
              </a:ext>
            </a:extLst>
          </p:cNvPr>
          <p:cNvSpPr txBox="1"/>
          <p:nvPr/>
        </p:nvSpPr>
        <p:spPr>
          <a:xfrm>
            <a:off x="21945600" y="18271794"/>
            <a:ext cx="13540551" cy="170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430"/>
              </a:spcBef>
            </a:pPr>
            <a:r>
              <a:rPr lang="en-US" altLang="ja-JP" sz="3600" dirty="0">
                <a:solidFill>
                  <a:schemeClr val="bg1"/>
                </a:solidFill>
                <a:latin typeface="Avenir Book" pitchFamily="124" charset="0"/>
              </a:rPr>
              <a:t>After the second product is created, I combined it with Triethylamine [Et</a:t>
            </a:r>
            <a:r>
              <a:rPr lang="en-US" altLang="ja-JP" sz="3600" baseline="-25000" dirty="0">
                <a:solidFill>
                  <a:schemeClr val="bg1"/>
                </a:solidFill>
                <a:latin typeface="Avenir Book" pitchFamily="124" charset="0"/>
              </a:rPr>
              <a:t>3</a:t>
            </a:r>
            <a:r>
              <a:rPr lang="en-US" altLang="ja-JP" sz="3600" dirty="0">
                <a:solidFill>
                  <a:schemeClr val="bg1"/>
                </a:solidFill>
                <a:latin typeface="Avenir Book" pitchFamily="124" charset="0"/>
              </a:rPr>
              <a:t>N] and Acetyl Chloride [CH</a:t>
            </a:r>
            <a:r>
              <a:rPr lang="en-US" altLang="ja-JP" sz="3600" baseline="-25000" dirty="0">
                <a:solidFill>
                  <a:schemeClr val="bg1"/>
                </a:solidFill>
                <a:latin typeface="Avenir Book" pitchFamily="124" charset="0"/>
              </a:rPr>
              <a:t>3</a:t>
            </a:r>
            <a:r>
              <a:rPr lang="en-US" altLang="ja-JP" sz="3600" dirty="0">
                <a:solidFill>
                  <a:schemeClr val="bg1"/>
                </a:solidFill>
                <a:latin typeface="Avenir Book" pitchFamily="124" charset="0"/>
              </a:rPr>
              <a:t>COCl] to create the third product.</a:t>
            </a:r>
          </a:p>
          <a:p>
            <a:endParaRPr lang="en-US" dirty="0"/>
          </a:p>
        </p:txBody>
      </p:sp>
      <p:sp>
        <p:nvSpPr>
          <p:cNvPr id="14395" name="TextBox 14394">
            <a:extLst>
              <a:ext uri="{FF2B5EF4-FFF2-40B4-BE49-F238E27FC236}">
                <a16:creationId xmlns:a16="http://schemas.microsoft.com/office/drawing/2014/main" id="{78311F24-EEE0-F94D-E8CE-EEF53EDF99C9}"/>
              </a:ext>
            </a:extLst>
          </p:cNvPr>
          <p:cNvSpPr txBox="1"/>
          <p:nvPr/>
        </p:nvSpPr>
        <p:spPr>
          <a:xfrm>
            <a:off x="11250142" y="18279513"/>
            <a:ext cx="9433032" cy="2363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ts val="430"/>
              </a:spcBef>
            </a:pPr>
            <a:r>
              <a:rPr lang="en-US" altLang="ja-JP" sz="3600" dirty="0">
                <a:solidFill>
                  <a:schemeClr val="bg1"/>
                </a:solidFill>
                <a:latin typeface="Avenir Book" pitchFamily="124" charset="0"/>
              </a:rPr>
              <a:t>The glue starts by combining 3-aminobenzoic acid,</a:t>
            </a:r>
          </a:p>
          <a:p>
            <a:pPr eaLnBrk="1" hangingPunct="1">
              <a:spcBef>
                <a:spcPts val="430"/>
              </a:spcBef>
            </a:pPr>
            <a:r>
              <a:rPr lang="en-US" altLang="ja-JP" sz="3600" dirty="0">
                <a:solidFill>
                  <a:schemeClr val="bg1"/>
                </a:solidFill>
                <a:latin typeface="Avenir Book" pitchFamily="124" charset="0"/>
              </a:rPr>
              <a:t>Sulfuric acid [H</a:t>
            </a:r>
            <a:r>
              <a:rPr lang="en-US" altLang="ja-JP" sz="3600" baseline="-25000" dirty="0">
                <a:solidFill>
                  <a:schemeClr val="bg1"/>
                </a:solidFill>
                <a:latin typeface="Avenir Book" pitchFamily="124" charset="0"/>
              </a:rPr>
              <a:t>2</a:t>
            </a:r>
            <a:r>
              <a:rPr lang="en-US" altLang="ja-JP" sz="3600" dirty="0">
                <a:solidFill>
                  <a:schemeClr val="bg1"/>
                </a:solidFill>
                <a:latin typeface="Avenir Book" pitchFamily="124" charset="0"/>
              </a:rPr>
              <a:t>SO</a:t>
            </a:r>
            <a:r>
              <a:rPr lang="en-US" altLang="ja-JP" sz="3600" baseline="-25000" dirty="0">
                <a:solidFill>
                  <a:schemeClr val="bg1"/>
                </a:solidFill>
                <a:latin typeface="Avenir Book" pitchFamily="124" charset="0"/>
              </a:rPr>
              <a:t>4</a:t>
            </a:r>
            <a:r>
              <a:rPr lang="en-US" altLang="ja-JP" sz="3600" dirty="0">
                <a:solidFill>
                  <a:schemeClr val="bg1"/>
                </a:solidFill>
                <a:latin typeface="Avenir Book" pitchFamily="124" charset="0"/>
              </a:rPr>
              <a:t>], and Methanol [MeOH] to </a:t>
            </a:r>
          </a:p>
          <a:p>
            <a:pPr eaLnBrk="1" hangingPunct="1">
              <a:spcBef>
                <a:spcPts val="430"/>
              </a:spcBef>
            </a:pPr>
            <a:r>
              <a:rPr lang="en-US" altLang="ja-JP" sz="3600" dirty="0">
                <a:solidFill>
                  <a:schemeClr val="bg1"/>
                </a:solidFill>
                <a:latin typeface="Avenir Book" pitchFamily="124" charset="0"/>
              </a:rPr>
              <a:t>create the second product. </a:t>
            </a:r>
          </a:p>
          <a:p>
            <a:endParaRPr lang="en-US" dirty="0"/>
          </a:p>
        </p:txBody>
      </p:sp>
      <p:sp>
        <p:nvSpPr>
          <p:cNvPr id="14396" name="TextBox 14395">
            <a:extLst>
              <a:ext uri="{FF2B5EF4-FFF2-40B4-BE49-F238E27FC236}">
                <a16:creationId xmlns:a16="http://schemas.microsoft.com/office/drawing/2014/main" id="{48362931-9ED5-3A48-5E15-2F5283D9398F}"/>
              </a:ext>
            </a:extLst>
          </p:cNvPr>
          <p:cNvSpPr txBox="1"/>
          <p:nvPr/>
        </p:nvSpPr>
        <p:spPr>
          <a:xfrm>
            <a:off x="11362623" y="7927947"/>
            <a:ext cx="5203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/>
              </a:rPr>
              <a:t>Scheme 2. Full glue synthesis</a:t>
            </a:r>
          </a:p>
        </p:txBody>
      </p:sp>
      <p:grpSp>
        <p:nvGrpSpPr>
          <p:cNvPr id="14405" name="Group 14404">
            <a:extLst>
              <a:ext uri="{FF2B5EF4-FFF2-40B4-BE49-F238E27FC236}">
                <a16:creationId xmlns:a16="http://schemas.microsoft.com/office/drawing/2014/main" id="{EFAF202E-8B2F-AA4A-779D-282B78C787A5}"/>
              </a:ext>
            </a:extLst>
          </p:cNvPr>
          <p:cNvGrpSpPr/>
          <p:nvPr/>
        </p:nvGrpSpPr>
        <p:grpSpPr>
          <a:xfrm>
            <a:off x="35104028" y="16814066"/>
            <a:ext cx="7690860" cy="6479250"/>
            <a:chOff x="35104028" y="16814066"/>
            <a:chExt cx="7690860" cy="6479250"/>
          </a:xfrm>
        </p:grpSpPr>
        <p:pic>
          <p:nvPicPr>
            <p:cNvPr id="14398" name="Picture 14397" descr="A person working on a machine&#10;&#10;Description automatically generated">
              <a:extLst>
                <a:ext uri="{FF2B5EF4-FFF2-40B4-BE49-F238E27FC236}">
                  <a16:creationId xmlns:a16="http://schemas.microsoft.com/office/drawing/2014/main" id="{3671EA1A-DB54-6039-6236-673AE4BF7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104028" y="16814066"/>
              <a:ext cx="7690860" cy="5768145"/>
            </a:xfrm>
            <a:prstGeom prst="rect">
              <a:avLst/>
            </a:prstGeom>
          </p:spPr>
        </p:pic>
        <p:sp>
          <p:nvSpPr>
            <p:cNvPr id="14399" name="TextBox 14398">
              <a:extLst>
                <a:ext uri="{FF2B5EF4-FFF2-40B4-BE49-F238E27FC236}">
                  <a16:creationId xmlns:a16="http://schemas.microsoft.com/office/drawing/2014/main" id="{CB4B1783-7995-1982-639F-816BFDB213AA}"/>
                </a:ext>
              </a:extLst>
            </p:cNvPr>
            <p:cNvSpPr txBox="1"/>
            <p:nvPr/>
          </p:nvSpPr>
          <p:spPr>
            <a:xfrm>
              <a:off x="35327544" y="22770096"/>
              <a:ext cx="49359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Photo 2. Swapping samples</a:t>
              </a:r>
            </a:p>
          </p:txBody>
        </p:sp>
      </p:grpSp>
      <p:grpSp>
        <p:nvGrpSpPr>
          <p:cNvPr id="14404" name="Group 14403">
            <a:extLst>
              <a:ext uri="{FF2B5EF4-FFF2-40B4-BE49-F238E27FC236}">
                <a16:creationId xmlns:a16="http://schemas.microsoft.com/office/drawing/2014/main" id="{4E3ECE95-6BFF-9EE8-DD91-9263F9FDE44E}"/>
              </a:ext>
            </a:extLst>
          </p:cNvPr>
          <p:cNvGrpSpPr/>
          <p:nvPr/>
        </p:nvGrpSpPr>
        <p:grpSpPr>
          <a:xfrm>
            <a:off x="35077662" y="24874242"/>
            <a:ext cx="7690861" cy="6428535"/>
            <a:chOff x="35069818" y="24455157"/>
            <a:chExt cx="7690861" cy="6428535"/>
          </a:xfrm>
        </p:grpSpPr>
        <p:pic>
          <p:nvPicPr>
            <p:cNvPr id="14401" name="Picture 14400" descr="A person sitting at a desk with a computer&#10;&#10;Description automatically generated">
              <a:extLst>
                <a:ext uri="{FF2B5EF4-FFF2-40B4-BE49-F238E27FC236}">
                  <a16:creationId xmlns:a16="http://schemas.microsoft.com/office/drawing/2014/main" id="{1BA3C738-651F-6590-72BF-D7F764F92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5069818" y="24455157"/>
              <a:ext cx="7690861" cy="5768146"/>
            </a:xfrm>
            <a:prstGeom prst="rect">
              <a:avLst/>
            </a:prstGeom>
          </p:spPr>
        </p:pic>
        <p:sp>
          <p:nvSpPr>
            <p:cNvPr id="14403" name="TextBox 14402">
              <a:extLst>
                <a:ext uri="{FF2B5EF4-FFF2-40B4-BE49-F238E27FC236}">
                  <a16:creationId xmlns:a16="http://schemas.microsoft.com/office/drawing/2014/main" id="{F17B61BB-3A3E-FAA8-F233-F8E0E524A8F4}"/>
                </a:ext>
              </a:extLst>
            </p:cNvPr>
            <p:cNvSpPr txBox="1"/>
            <p:nvPr/>
          </p:nvSpPr>
          <p:spPr>
            <a:xfrm>
              <a:off x="35371674" y="30360472"/>
              <a:ext cx="5197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Photo 3. Collecting NMR data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14894</TotalTime>
  <Words>563</Words>
  <Application>Microsoft Office PowerPoint</Application>
  <PresentationFormat>Custom</PresentationFormat>
  <Paragraphs>118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Avenir Book</vt:lpstr>
      <vt:lpstr>Avenir Heavy</vt:lpstr>
      <vt:lpstr>Calibri</vt:lpstr>
      <vt:lpstr>Helvetica</vt:lpstr>
      <vt:lpstr>Roboto</vt:lpstr>
      <vt:lpstr>Times New Roman</vt:lpstr>
      <vt:lpstr>Default Design</vt:lpstr>
      <vt:lpstr>PowerPoint Presentation</vt:lpstr>
    </vt:vector>
  </TitlesOfParts>
  <Manager/>
  <Company/>
  <LinksUpToDate>false</LinksUpToDate>
  <SharedDoc>false</SharedDoc>
  <HyperlinkBase>https://colinpurrington.com/tips/poster-design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conference poster template</dc:title>
  <dc:subject>conference poster</dc:subject>
  <dc:creator>Colin Purrington</dc:creator>
  <cp:keywords>poster, conference, session, meeting, symposium, research, presentation</cp:keywords>
  <dc:description>Copyright Colin Purrington 2019</dc:description>
  <cp:lastModifiedBy>Cadenhead, Charita H</cp:lastModifiedBy>
  <cp:revision>586</cp:revision>
  <cp:lastPrinted>2011-10-30T12:54:45Z</cp:lastPrinted>
  <dcterms:created xsi:type="dcterms:W3CDTF">2012-06-12T14:08:55Z</dcterms:created>
  <dcterms:modified xsi:type="dcterms:W3CDTF">2023-07-21T12:02:34Z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